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58" r:id="rId5"/>
    <p:sldId id="259" r:id="rId6"/>
    <p:sldId id="260" r:id="rId7"/>
    <p:sldId id="261" r:id="rId8"/>
    <p:sldId id="262" r:id="rId9"/>
    <p:sldId id="263" r:id="rId10"/>
    <p:sldId id="264" r:id="rId11"/>
    <p:sldId id="265"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80AB6D-49A8-4CCA-98A0-CF0FD5D45BC9}" type="datetimeFigureOut">
              <a:rPr lang="en-US" smtClean="0"/>
              <a:t>23/03/2020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B29E2-1034-4105-9C35-AE0C2AD9B937}" type="slidenum">
              <a:rPr lang="en-US" smtClean="0"/>
              <a:t>‹#›</a:t>
            </a:fld>
            <a:endParaRPr lang="en-US"/>
          </a:p>
        </p:txBody>
      </p:sp>
    </p:spTree>
    <p:extLst>
      <p:ext uri="{BB962C8B-B14F-4D97-AF65-F5344CB8AC3E}">
        <p14:creationId xmlns:p14="http://schemas.microsoft.com/office/powerpoint/2010/main" val="3733027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80AB6D-49A8-4CCA-98A0-CF0FD5D45BC9}" type="datetimeFigureOut">
              <a:rPr lang="en-US" smtClean="0"/>
              <a:t>23/03/2020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B29E2-1034-4105-9C35-AE0C2AD9B937}" type="slidenum">
              <a:rPr lang="en-US" smtClean="0"/>
              <a:t>‹#›</a:t>
            </a:fld>
            <a:endParaRPr lang="en-US"/>
          </a:p>
        </p:txBody>
      </p:sp>
    </p:spTree>
    <p:extLst>
      <p:ext uri="{BB962C8B-B14F-4D97-AF65-F5344CB8AC3E}">
        <p14:creationId xmlns:p14="http://schemas.microsoft.com/office/powerpoint/2010/main" val="3026031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80AB6D-49A8-4CCA-98A0-CF0FD5D45BC9}" type="datetimeFigureOut">
              <a:rPr lang="en-US" smtClean="0"/>
              <a:t>23/03/2020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B29E2-1034-4105-9C35-AE0C2AD9B937}" type="slidenum">
              <a:rPr lang="en-US" smtClean="0"/>
              <a:t>‹#›</a:t>
            </a:fld>
            <a:endParaRPr lang="en-US"/>
          </a:p>
        </p:txBody>
      </p:sp>
    </p:spTree>
    <p:extLst>
      <p:ext uri="{BB962C8B-B14F-4D97-AF65-F5344CB8AC3E}">
        <p14:creationId xmlns:p14="http://schemas.microsoft.com/office/powerpoint/2010/main" val="1453955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80AB6D-49A8-4CCA-98A0-CF0FD5D45BC9}" type="datetimeFigureOut">
              <a:rPr lang="en-US" smtClean="0"/>
              <a:t>23/03/2020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B29E2-1034-4105-9C35-AE0C2AD9B937}" type="slidenum">
              <a:rPr lang="en-US" smtClean="0"/>
              <a:t>‹#›</a:t>
            </a:fld>
            <a:endParaRPr lang="en-US"/>
          </a:p>
        </p:txBody>
      </p:sp>
    </p:spTree>
    <p:extLst>
      <p:ext uri="{BB962C8B-B14F-4D97-AF65-F5344CB8AC3E}">
        <p14:creationId xmlns:p14="http://schemas.microsoft.com/office/powerpoint/2010/main" val="2091375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80AB6D-49A8-4CCA-98A0-CF0FD5D45BC9}" type="datetimeFigureOut">
              <a:rPr lang="en-US" smtClean="0"/>
              <a:t>23/03/2020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B29E2-1034-4105-9C35-AE0C2AD9B937}" type="slidenum">
              <a:rPr lang="en-US" smtClean="0"/>
              <a:t>‹#›</a:t>
            </a:fld>
            <a:endParaRPr lang="en-US"/>
          </a:p>
        </p:txBody>
      </p:sp>
    </p:spTree>
    <p:extLst>
      <p:ext uri="{BB962C8B-B14F-4D97-AF65-F5344CB8AC3E}">
        <p14:creationId xmlns:p14="http://schemas.microsoft.com/office/powerpoint/2010/main" val="828277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80AB6D-49A8-4CCA-98A0-CF0FD5D45BC9}" type="datetimeFigureOut">
              <a:rPr lang="en-US" smtClean="0"/>
              <a:t>23/03/2020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B29E2-1034-4105-9C35-AE0C2AD9B937}" type="slidenum">
              <a:rPr lang="en-US" smtClean="0"/>
              <a:t>‹#›</a:t>
            </a:fld>
            <a:endParaRPr lang="en-US"/>
          </a:p>
        </p:txBody>
      </p:sp>
    </p:spTree>
    <p:extLst>
      <p:ext uri="{BB962C8B-B14F-4D97-AF65-F5344CB8AC3E}">
        <p14:creationId xmlns:p14="http://schemas.microsoft.com/office/powerpoint/2010/main" val="3337769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80AB6D-49A8-4CCA-98A0-CF0FD5D45BC9}" type="datetimeFigureOut">
              <a:rPr lang="en-US" smtClean="0"/>
              <a:t>23/03/2020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1B29E2-1034-4105-9C35-AE0C2AD9B937}" type="slidenum">
              <a:rPr lang="en-US" smtClean="0"/>
              <a:t>‹#›</a:t>
            </a:fld>
            <a:endParaRPr lang="en-US"/>
          </a:p>
        </p:txBody>
      </p:sp>
    </p:spTree>
    <p:extLst>
      <p:ext uri="{BB962C8B-B14F-4D97-AF65-F5344CB8AC3E}">
        <p14:creationId xmlns:p14="http://schemas.microsoft.com/office/powerpoint/2010/main" val="962025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80AB6D-49A8-4CCA-98A0-CF0FD5D45BC9}" type="datetimeFigureOut">
              <a:rPr lang="en-US" smtClean="0"/>
              <a:t>23/03/2020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1B29E2-1034-4105-9C35-AE0C2AD9B937}" type="slidenum">
              <a:rPr lang="en-US" smtClean="0"/>
              <a:t>‹#›</a:t>
            </a:fld>
            <a:endParaRPr lang="en-US"/>
          </a:p>
        </p:txBody>
      </p:sp>
    </p:spTree>
    <p:extLst>
      <p:ext uri="{BB962C8B-B14F-4D97-AF65-F5344CB8AC3E}">
        <p14:creationId xmlns:p14="http://schemas.microsoft.com/office/powerpoint/2010/main" val="3065326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80AB6D-49A8-4CCA-98A0-CF0FD5D45BC9}" type="datetimeFigureOut">
              <a:rPr lang="en-US" smtClean="0"/>
              <a:t>23/03/2020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1B29E2-1034-4105-9C35-AE0C2AD9B937}" type="slidenum">
              <a:rPr lang="en-US" smtClean="0"/>
              <a:t>‹#›</a:t>
            </a:fld>
            <a:endParaRPr lang="en-US"/>
          </a:p>
        </p:txBody>
      </p:sp>
    </p:spTree>
    <p:extLst>
      <p:ext uri="{BB962C8B-B14F-4D97-AF65-F5344CB8AC3E}">
        <p14:creationId xmlns:p14="http://schemas.microsoft.com/office/powerpoint/2010/main" val="3893705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80AB6D-49A8-4CCA-98A0-CF0FD5D45BC9}" type="datetimeFigureOut">
              <a:rPr lang="en-US" smtClean="0"/>
              <a:t>23/03/2020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B29E2-1034-4105-9C35-AE0C2AD9B937}" type="slidenum">
              <a:rPr lang="en-US" smtClean="0"/>
              <a:t>‹#›</a:t>
            </a:fld>
            <a:endParaRPr lang="en-US"/>
          </a:p>
        </p:txBody>
      </p:sp>
    </p:spTree>
    <p:extLst>
      <p:ext uri="{BB962C8B-B14F-4D97-AF65-F5344CB8AC3E}">
        <p14:creationId xmlns:p14="http://schemas.microsoft.com/office/powerpoint/2010/main" val="1470923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80AB6D-49A8-4CCA-98A0-CF0FD5D45BC9}" type="datetimeFigureOut">
              <a:rPr lang="en-US" smtClean="0"/>
              <a:t>23/03/2020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B29E2-1034-4105-9C35-AE0C2AD9B937}" type="slidenum">
              <a:rPr lang="en-US" smtClean="0"/>
              <a:t>‹#›</a:t>
            </a:fld>
            <a:endParaRPr lang="en-US"/>
          </a:p>
        </p:txBody>
      </p:sp>
    </p:spTree>
    <p:extLst>
      <p:ext uri="{BB962C8B-B14F-4D97-AF65-F5344CB8AC3E}">
        <p14:creationId xmlns:p14="http://schemas.microsoft.com/office/powerpoint/2010/main" val="2602897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80AB6D-49A8-4CCA-98A0-CF0FD5D45BC9}" type="datetimeFigureOut">
              <a:rPr lang="en-US" smtClean="0"/>
              <a:t>23/03/2020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1B29E2-1034-4105-9C35-AE0C2AD9B937}" type="slidenum">
              <a:rPr lang="en-US" smtClean="0"/>
              <a:t>‹#›</a:t>
            </a:fld>
            <a:endParaRPr lang="en-US"/>
          </a:p>
        </p:txBody>
      </p:sp>
    </p:spTree>
    <p:extLst>
      <p:ext uri="{BB962C8B-B14F-4D97-AF65-F5344CB8AC3E}">
        <p14:creationId xmlns:p14="http://schemas.microsoft.com/office/powerpoint/2010/main" val="1027784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24h.com.vn/cong-nghe-thong-tin/cach-hoc-truc-tuyen-cac-bai-giang-theo-sgk-cho-hoc-sinh-tu-lop-1-den-lop-12-c55a1133706.htm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24h.com.vn/cong-nghe-thong-tin/cach-hoc-truc-tuyen-cac-bai-giang-theo-sgk-cho-hoc-sinh-tu-lop-1-den-lop-12-c55a1133706.html"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24h.com.vn/cong-nghe-c746e1633.html" TargetMode="External"/><Relationship Id="rId2" Type="http://schemas.openxmlformats.org/officeDocument/2006/relationships/hyperlink" Target="http://www.facebook.com/fan24h" TargetMode="External"/><Relationship Id="rId1" Type="http://schemas.openxmlformats.org/officeDocument/2006/relationships/slideLayout" Target="../slideLayouts/slideLayout2.xml"/><Relationship Id="rId4" Type="http://schemas.openxmlformats.org/officeDocument/2006/relationships/hyperlink" Target="https://www.24h.com.vn/internet-c55e4076.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4546" y="154544"/>
            <a:ext cx="11887199" cy="892552"/>
          </a:xfrm>
          <a:prstGeom prst="rect">
            <a:avLst/>
          </a:prstGeom>
          <a:noFill/>
        </p:spPr>
        <p:txBody>
          <a:bodyPr wrap="square" rtlCol="0">
            <a:spAutoFit/>
          </a:bodyPr>
          <a:lstStyle/>
          <a:p>
            <a:pPr algn="ctr"/>
            <a:r>
              <a:rPr lang="vi-VN" sz="2400" b="1" dirty="0" smtClean="0">
                <a:latin typeface="+mj-lt"/>
              </a:rPr>
              <a:t>PHÒNG GIÁO DỤC VÀ ĐÀO TẠO TX. BẾN CÁT</a:t>
            </a:r>
          </a:p>
          <a:p>
            <a:pPr algn="ctr"/>
            <a:r>
              <a:rPr lang="vi-VN" sz="2800" b="1" dirty="0" smtClean="0">
                <a:latin typeface="+mj-lt"/>
              </a:rPr>
              <a:t>TRƯỜNG TIỂU HỌC HỒ HẢO HỚN</a:t>
            </a:r>
            <a:endParaRPr lang="en-US" sz="2800" b="1" dirty="0">
              <a:latin typeface="+mj-lt"/>
            </a:endParaRPr>
          </a:p>
        </p:txBody>
      </p:sp>
      <p:sp>
        <p:nvSpPr>
          <p:cNvPr id="6" name="Rectangle 5"/>
          <p:cNvSpPr/>
          <p:nvPr/>
        </p:nvSpPr>
        <p:spPr>
          <a:xfrm>
            <a:off x="128789" y="2085239"/>
            <a:ext cx="11912957" cy="1718419"/>
          </a:xfrm>
          <a:prstGeom prst="rect">
            <a:avLst/>
          </a:prstGeom>
        </p:spPr>
        <p:txBody>
          <a:bodyPr wrap="square">
            <a:spAutoFit/>
          </a:bodyPr>
          <a:lstStyle/>
          <a:p>
            <a:endParaRPr lang="en-US" sz="2000" dirty="0" smtClean="0">
              <a:solidFill>
                <a:srgbClr val="222222"/>
              </a:solidFill>
              <a:latin typeface="Arial" panose="020B0604020202020204" pitchFamily="34" charset="0"/>
              <a:ea typeface="Times New Roman" panose="02020603050405020304" pitchFamily="18" charset="0"/>
            </a:endParaRPr>
          </a:p>
          <a:p>
            <a:pPr algn="ctr">
              <a:spcAft>
                <a:spcPts val="225"/>
              </a:spcAft>
            </a:pPr>
            <a:r>
              <a:rPr lang="en-US" sz="2800" u="sng" dirty="0" err="1" smtClean="0">
                <a:solidFill>
                  <a:srgbClr val="660099"/>
                </a:solidFill>
                <a:latin typeface="Arial" panose="020B0604020202020204" pitchFamily="34" charset="0"/>
                <a:ea typeface="Times New Roman" panose="02020603050405020304" pitchFamily="18" charset="0"/>
              </a:rPr>
              <a:t>Cách</a:t>
            </a:r>
            <a:r>
              <a:rPr lang="en-US" sz="2800" u="sng" dirty="0" smtClean="0">
                <a:solidFill>
                  <a:srgbClr val="660099"/>
                </a:solidFill>
                <a:latin typeface="Arial" panose="020B0604020202020204" pitchFamily="34" charset="0"/>
                <a:ea typeface="Times New Roman" panose="02020603050405020304" pitchFamily="18" charset="0"/>
              </a:rPr>
              <a:t> </a:t>
            </a:r>
            <a:r>
              <a:rPr lang="en-US" sz="2800" u="sng" dirty="0" err="1" smtClean="0">
                <a:solidFill>
                  <a:srgbClr val="660099"/>
                </a:solidFill>
                <a:latin typeface="Arial" panose="020B0604020202020204" pitchFamily="34" charset="0"/>
                <a:ea typeface="Times New Roman" panose="02020603050405020304" pitchFamily="18" charset="0"/>
              </a:rPr>
              <a:t>học</a:t>
            </a:r>
            <a:r>
              <a:rPr lang="en-US" sz="2800" u="sng" dirty="0" smtClean="0">
                <a:solidFill>
                  <a:srgbClr val="660099"/>
                </a:solidFill>
                <a:latin typeface="Arial" panose="020B0604020202020204" pitchFamily="34" charset="0"/>
                <a:ea typeface="Times New Roman" panose="02020603050405020304" pitchFamily="18" charset="0"/>
              </a:rPr>
              <a:t> </a:t>
            </a:r>
            <a:r>
              <a:rPr lang="en-US" sz="2800" u="sng" dirty="0" err="1" smtClean="0">
                <a:solidFill>
                  <a:srgbClr val="660099"/>
                </a:solidFill>
                <a:latin typeface="Arial" panose="020B0604020202020204" pitchFamily="34" charset="0"/>
                <a:ea typeface="Times New Roman" panose="02020603050405020304" pitchFamily="18" charset="0"/>
              </a:rPr>
              <a:t>trực</a:t>
            </a:r>
            <a:r>
              <a:rPr lang="en-US" sz="2800" u="sng" dirty="0" smtClean="0">
                <a:solidFill>
                  <a:srgbClr val="660099"/>
                </a:solidFill>
                <a:latin typeface="Arial" panose="020B0604020202020204" pitchFamily="34" charset="0"/>
                <a:ea typeface="Times New Roman" panose="02020603050405020304" pitchFamily="18" charset="0"/>
              </a:rPr>
              <a:t> </a:t>
            </a:r>
            <a:r>
              <a:rPr lang="en-US" sz="2800" u="sng" dirty="0" err="1" smtClean="0">
                <a:solidFill>
                  <a:srgbClr val="660099"/>
                </a:solidFill>
                <a:latin typeface="Arial" panose="020B0604020202020204" pitchFamily="34" charset="0"/>
                <a:ea typeface="Times New Roman" panose="02020603050405020304" pitchFamily="18" charset="0"/>
              </a:rPr>
              <a:t>tuyến</a:t>
            </a:r>
            <a:r>
              <a:rPr lang="en-US" sz="2800" u="sng" dirty="0" smtClean="0">
                <a:solidFill>
                  <a:srgbClr val="660099"/>
                </a:solidFill>
                <a:latin typeface="Arial" panose="020B0604020202020204" pitchFamily="34" charset="0"/>
                <a:ea typeface="Times New Roman" panose="02020603050405020304" pitchFamily="18" charset="0"/>
              </a:rPr>
              <a:t> </a:t>
            </a:r>
            <a:r>
              <a:rPr lang="en-US" sz="2800" u="sng" dirty="0" err="1" smtClean="0">
                <a:solidFill>
                  <a:srgbClr val="660099"/>
                </a:solidFill>
                <a:latin typeface="Arial" panose="020B0604020202020204" pitchFamily="34" charset="0"/>
                <a:ea typeface="Times New Roman" panose="02020603050405020304" pitchFamily="18" charset="0"/>
              </a:rPr>
              <a:t>các</a:t>
            </a:r>
            <a:r>
              <a:rPr lang="en-US" sz="2800" u="sng" dirty="0" smtClean="0">
                <a:solidFill>
                  <a:srgbClr val="660099"/>
                </a:solidFill>
                <a:latin typeface="Arial" panose="020B0604020202020204" pitchFamily="34" charset="0"/>
                <a:ea typeface="Times New Roman" panose="02020603050405020304" pitchFamily="18" charset="0"/>
              </a:rPr>
              <a:t> </a:t>
            </a:r>
            <a:r>
              <a:rPr lang="en-US" sz="2800" u="sng" dirty="0" err="1" smtClean="0">
                <a:solidFill>
                  <a:srgbClr val="660099"/>
                </a:solidFill>
                <a:latin typeface="Arial" panose="020B0604020202020204" pitchFamily="34" charset="0"/>
                <a:ea typeface="Times New Roman" panose="02020603050405020304" pitchFamily="18" charset="0"/>
              </a:rPr>
              <a:t>bài</a:t>
            </a:r>
            <a:r>
              <a:rPr lang="en-US" sz="2800" u="sng" dirty="0" smtClean="0">
                <a:solidFill>
                  <a:srgbClr val="660099"/>
                </a:solidFill>
                <a:latin typeface="Arial" panose="020B0604020202020204" pitchFamily="34" charset="0"/>
                <a:ea typeface="Times New Roman" panose="02020603050405020304" pitchFamily="18" charset="0"/>
              </a:rPr>
              <a:t> </a:t>
            </a:r>
            <a:r>
              <a:rPr lang="en-US" sz="2800" u="sng" dirty="0" err="1" smtClean="0">
                <a:solidFill>
                  <a:srgbClr val="660099"/>
                </a:solidFill>
                <a:latin typeface="Arial" panose="020B0604020202020204" pitchFamily="34" charset="0"/>
                <a:ea typeface="Times New Roman" panose="02020603050405020304" pitchFamily="18" charset="0"/>
              </a:rPr>
              <a:t>giảng</a:t>
            </a:r>
            <a:r>
              <a:rPr lang="en-US" sz="2800" u="sng" dirty="0" smtClean="0">
                <a:solidFill>
                  <a:srgbClr val="660099"/>
                </a:solidFill>
                <a:latin typeface="Arial" panose="020B0604020202020204" pitchFamily="34" charset="0"/>
                <a:ea typeface="Times New Roman" panose="02020603050405020304" pitchFamily="18" charset="0"/>
              </a:rPr>
              <a:t> </a:t>
            </a:r>
            <a:r>
              <a:rPr lang="en-US" sz="2800" u="sng" dirty="0" err="1" smtClean="0">
                <a:solidFill>
                  <a:srgbClr val="660099"/>
                </a:solidFill>
                <a:latin typeface="Arial" panose="020B0604020202020204" pitchFamily="34" charset="0"/>
                <a:ea typeface="Times New Roman" panose="02020603050405020304" pitchFamily="18" charset="0"/>
              </a:rPr>
              <a:t>theo</a:t>
            </a:r>
            <a:r>
              <a:rPr lang="en-US" sz="2800" u="sng" dirty="0" smtClean="0">
                <a:solidFill>
                  <a:srgbClr val="660099"/>
                </a:solidFill>
                <a:latin typeface="Arial" panose="020B0604020202020204" pitchFamily="34" charset="0"/>
                <a:ea typeface="Times New Roman" panose="02020603050405020304" pitchFamily="18" charset="0"/>
              </a:rPr>
              <a:t> SGK </a:t>
            </a:r>
            <a:r>
              <a:rPr lang="en-US" sz="2800" u="sng" dirty="0" err="1" smtClean="0">
                <a:solidFill>
                  <a:srgbClr val="660099"/>
                </a:solidFill>
                <a:latin typeface="Arial" panose="020B0604020202020204" pitchFamily="34" charset="0"/>
                <a:ea typeface="Times New Roman" panose="02020603050405020304" pitchFamily="18" charset="0"/>
              </a:rPr>
              <a:t>cho</a:t>
            </a:r>
            <a:r>
              <a:rPr lang="en-US" sz="2800" u="sng" dirty="0" smtClean="0">
                <a:solidFill>
                  <a:srgbClr val="660099"/>
                </a:solidFill>
                <a:latin typeface="Arial" panose="020B0604020202020204" pitchFamily="34" charset="0"/>
                <a:ea typeface="Times New Roman" panose="02020603050405020304" pitchFamily="18" charset="0"/>
              </a:rPr>
              <a:t> </a:t>
            </a:r>
            <a:r>
              <a:rPr lang="en-US" sz="2800" u="sng" dirty="0" err="1" smtClean="0">
                <a:solidFill>
                  <a:srgbClr val="660099"/>
                </a:solidFill>
                <a:latin typeface="Arial" panose="020B0604020202020204" pitchFamily="34" charset="0"/>
                <a:ea typeface="Times New Roman" panose="02020603050405020304" pitchFamily="18" charset="0"/>
              </a:rPr>
              <a:t>học</a:t>
            </a:r>
            <a:r>
              <a:rPr lang="en-US" sz="2800" u="sng" dirty="0" smtClean="0">
                <a:solidFill>
                  <a:srgbClr val="660099"/>
                </a:solidFill>
                <a:latin typeface="Arial" panose="020B0604020202020204" pitchFamily="34" charset="0"/>
                <a:ea typeface="Times New Roman" panose="02020603050405020304" pitchFamily="18" charset="0"/>
              </a:rPr>
              <a:t> </a:t>
            </a:r>
            <a:r>
              <a:rPr lang="en-US" sz="2800" u="sng" dirty="0" err="1" smtClean="0">
                <a:solidFill>
                  <a:srgbClr val="660099"/>
                </a:solidFill>
                <a:latin typeface="Arial" panose="020B0604020202020204" pitchFamily="34" charset="0"/>
                <a:ea typeface="Times New Roman" panose="02020603050405020304" pitchFamily="18" charset="0"/>
              </a:rPr>
              <a:t>sinh</a:t>
            </a:r>
            <a:r>
              <a:rPr lang="en-US" sz="2800" u="sng" dirty="0" smtClean="0">
                <a:solidFill>
                  <a:srgbClr val="660099"/>
                </a:solidFill>
                <a:latin typeface="Arial" panose="020B0604020202020204" pitchFamily="34" charset="0"/>
                <a:ea typeface="Times New Roman" panose="02020603050405020304" pitchFamily="18" charset="0"/>
              </a:rPr>
              <a:t> </a:t>
            </a:r>
            <a:r>
              <a:rPr lang="en-US" sz="2800" u="sng" dirty="0" err="1" smtClean="0">
                <a:solidFill>
                  <a:srgbClr val="660099"/>
                </a:solidFill>
                <a:latin typeface="Arial" panose="020B0604020202020204" pitchFamily="34" charset="0"/>
                <a:ea typeface="Times New Roman" panose="02020603050405020304" pitchFamily="18" charset="0"/>
              </a:rPr>
              <a:t>từ</a:t>
            </a:r>
            <a:r>
              <a:rPr lang="en-US" sz="2800" u="sng" dirty="0" smtClean="0">
                <a:solidFill>
                  <a:srgbClr val="660099"/>
                </a:solidFill>
                <a:latin typeface="Arial" panose="020B0604020202020204" pitchFamily="34" charset="0"/>
                <a:ea typeface="Times New Roman" panose="02020603050405020304" pitchFamily="18" charset="0"/>
              </a:rPr>
              <a:t> </a:t>
            </a:r>
            <a:r>
              <a:rPr lang="vi-VN" sz="2800" u="sng" dirty="0" smtClean="0">
                <a:solidFill>
                  <a:srgbClr val="660099"/>
                </a:solidFill>
                <a:latin typeface="Arial" panose="020B0604020202020204" pitchFamily="34" charset="0"/>
                <a:ea typeface="Times New Roman" panose="02020603050405020304" pitchFamily="18" charset="0"/>
              </a:rPr>
              <a:t>lớp 1 đến lớp 12</a:t>
            </a:r>
            <a:endParaRPr lang="en-US" sz="2800" dirty="0" smtClean="0">
              <a:solidFill>
                <a:prstClr val="black"/>
              </a:solidFill>
              <a:latin typeface="Times New Roman" panose="02020603050405020304" pitchFamily="18" charset="0"/>
              <a:ea typeface="Calibri" panose="020F0502020204030204" pitchFamily="34" charset="0"/>
            </a:endParaRPr>
          </a:p>
          <a:p>
            <a:pPr algn="ctr"/>
            <a:r>
              <a:rPr lang="en-US" sz="2800" u="sng" dirty="0" smtClean="0">
                <a:solidFill>
                  <a:srgbClr val="3C4043"/>
                </a:solidFill>
                <a:latin typeface="Arial" panose="020B0604020202020204" pitchFamily="34" charset="0"/>
                <a:ea typeface="Times New Roman" panose="02020603050405020304" pitchFamily="18" charset="0"/>
                <a:hlinkClick r:id="rId2"/>
              </a:rPr>
              <a:t>www.24h.com.vn › </a:t>
            </a:r>
            <a:r>
              <a:rPr lang="en-US" sz="2800" u="sng" dirty="0" err="1" smtClean="0">
                <a:solidFill>
                  <a:srgbClr val="3C4043"/>
                </a:solidFill>
                <a:latin typeface="Arial" panose="020B0604020202020204" pitchFamily="34" charset="0"/>
                <a:ea typeface="Times New Roman" panose="02020603050405020304" pitchFamily="18" charset="0"/>
                <a:hlinkClick r:id="rId2"/>
              </a:rPr>
              <a:t>Công</a:t>
            </a:r>
            <a:r>
              <a:rPr lang="en-US" sz="2800" u="sng" dirty="0" smtClean="0">
                <a:solidFill>
                  <a:srgbClr val="3C4043"/>
                </a:solidFill>
                <a:latin typeface="Arial" panose="020B0604020202020204" pitchFamily="34" charset="0"/>
                <a:ea typeface="Times New Roman" panose="02020603050405020304" pitchFamily="18" charset="0"/>
                <a:hlinkClick r:id="rId2"/>
              </a:rPr>
              <a:t> </a:t>
            </a:r>
            <a:r>
              <a:rPr lang="en-US" sz="2800" u="sng" dirty="0" err="1" smtClean="0">
                <a:solidFill>
                  <a:srgbClr val="3C4043"/>
                </a:solidFill>
                <a:latin typeface="Arial" panose="020B0604020202020204" pitchFamily="34" charset="0"/>
                <a:ea typeface="Times New Roman" panose="02020603050405020304" pitchFamily="18" charset="0"/>
                <a:hlinkClick r:id="rId2"/>
              </a:rPr>
              <a:t>nghệ</a:t>
            </a:r>
            <a:r>
              <a:rPr lang="en-US" sz="2800" u="sng" dirty="0" smtClean="0">
                <a:solidFill>
                  <a:srgbClr val="3C4043"/>
                </a:solidFill>
                <a:latin typeface="Arial" panose="020B0604020202020204" pitchFamily="34" charset="0"/>
                <a:ea typeface="Times New Roman" panose="02020603050405020304" pitchFamily="18" charset="0"/>
                <a:hlinkClick r:id="rId2"/>
              </a:rPr>
              <a:t> </a:t>
            </a:r>
            <a:r>
              <a:rPr lang="en-US" sz="2800" u="sng" dirty="0" err="1" smtClean="0">
                <a:solidFill>
                  <a:srgbClr val="3C4043"/>
                </a:solidFill>
                <a:latin typeface="Arial" panose="020B0604020202020204" pitchFamily="34" charset="0"/>
                <a:ea typeface="Times New Roman" panose="02020603050405020304" pitchFamily="18" charset="0"/>
                <a:hlinkClick r:id="rId2"/>
              </a:rPr>
              <a:t>thông</a:t>
            </a:r>
            <a:r>
              <a:rPr lang="en-US" sz="2800" u="sng" dirty="0" smtClean="0">
                <a:solidFill>
                  <a:srgbClr val="3C4043"/>
                </a:solidFill>
                <a:latin typeface="Arial" panose="020B0604020202020204" pitchFamily="34" charset="0"/>
                <a:ea typeface="Times New Roman" panose="02020603050405020304" pitchFamily="18" charset="0"/>
                <a:hlinkClick r:id="rId2"/>
              </a:rPr>
              <a:t> </a:t>
            </a:r>
            <a:r>
              <a:rPr lang="en-US" sz="2800" u="sng" dirty="0" smtClean="0">
                <a:solidFill>
                  <a:srgbClr val="3C4043"/>
                </a:solidFill>
                <a:latin typeface="Arial" panose="020B0604020202020204" pitchFamily="34" charset="0"/>
                <a:ea typeface="Times New Roman" panose="02020603050405020304" pitchFamily="18" charset="0"/>
                <a:hlinkClick r:id="rId2"/>
              </a:rPr>
              <a:t>tin</a:t>
            </a:r>
            <a:r>
              <a:rPr lang="en-US" sz="2800" dirty="0" smtClean="0">
                <a:solidFill>
                  <a:srgbClr val="222222"/>
                </a:solidFill>
                <a:latin typeface="Arial" panose="020B0604020202020204" pitchFamily="34" charset="0"/>
                <a:ea typeface="Times New Roman" panose="02020603050405020304" pitchFamily="18" charset="0"/>
              </a:rPr>
              <a:t> </a:t>
            </a:r>
            <a:endParaRPr lang="en-US" sz="2800" dirty="0" smtClean="0">
              <a:solidFill>
                <a:prstClr val="black"/>
              </a:solidFill>
              <a:latin typeface="Times New Roman" panose="02020603050405020304" pitchFamily="18" charset="0"/>
              <a:ea typeface="Calibri" panose="020F0502020204030204" pitchFamily="34" charset="0"/>
            </a:endParaRPr>
          </a:p>
        </p:txBody>
      </p:sp>
      <p:sp>
        <p:nvSpPr>
          <p:cNvPr id="7" name="Rectangle 6"/>
          <p:cNvSpPr/>
          <p:nvPr/>
        </p:nvSpPr>
        <p:spPr>
          <a:xfrm>
            <a:off x="128789" y="4358254"/>
            <a:ext cx="11912957" cy="707886"/>
          </a:xfrm>
          <a:prstGeom prst="rect">
            <a:avLst/>
          </a:prstGeom>
        </p:spPr>
        <p:txBody>
          <a:bodyPr wrap="square">
            <a:spAutoFit/>
          </a:bodyPr>
          <a:lstStyle/>
          <a:p>
            <a:r>
              <a:rPr lang="en-US" sz="2000" dirty="0" err="1">
                <a:solidFill>
                  <a:srgbClr val="757575"/>
                </a:solidFill>
                <a:latin typeface="Arial" panose="020B0604020202020204" pitchFamily="34" charset="0"/>
              </a:rPr>
              <a:t>Nguồn</a:t>
            </a:r>
            <a:r>
              <a:rPr lang="en-US" sz="2000" dirty="0">
                <a:solidFill>
                  <a:srgbClr val="757575"/>
                </a:solidFill>
                <a:latin typeface="Arial" panose="020B0604020202020204" pitchFamily="34" charset="0"/>
              </a:rPr>
              <a:t>: http://danviet.vn/ung-dung/cach-hoc-truc-tuyen-cac-bai-giang-theo-sgk-cho-hoc-sinh-tu-lop-1-den-lop-12-1070275.html</a:t>
            </a:r>
            <a:endParaRPr lang="en-US" sz="2000" dirty="0">
              <a:solidFill>
                <a:prstClr val="black"/>
              </a:solidFill>
            </a:endParaRPr>
          </a:p>
        </p:txBody>
      </p:sp>
      <p:sp>
        <p:nvSpPr>
          <p:cNvPr id="8" name="TextBox 7"/>
          <p:cNvSpPr txBox="1"/>
          <p:nvPr/>
        </p:nvSpPr>
        <p:spPr>
          <a:xfrm>
            <a:off x="154546" y="1365158"/>
            <a:ext cx="11887199" cy="523220"/>
          </a:xfrm>
          <a:prstGeom prst="rect">
            <a:avLst/>
          </a:prstGeom>
          <a:noFill/>
        </p:spPr>
        <p:txBody>
          <a:bodyPr wrap="square" rtlCol="0">
            <a:spAutoFit/>
          </a:bodyPr>
          <a:lstStyle/>
          <a:p>
            <a:pPr algn="ctr"/>
            <a:r>
              <a:rPr lang="vi-VN" sz="2800" dirty="0" smtClean="0">
                <a:latin typeface="+mj-lt"/>
              </a:rPr>
              <a:t>Tham khảo:</a:t>
            </a:r>
            <a:endParaRPr lang="en-US" sz="2800" dirty="0">
              <a:latin typeface="+mj-lt"/>
            </a:endParaRPr>
          </a:p>
        </p:txBody>
      </p:sp>
      <p:sp>
        <p:nvSpPr>
          <p:cNvPr id="9" name="TextBox 8"/>
          <p:cNvSpPr txBox="1"/>
          <p:nvPr/>
        </p:nvSpPr>
        <p:spPr>
          <a:xfrm>
            <a:off x="154545" y="5589435"/>
            <a:ext cx="11887199" cy="830997"/>
          </a:xfrm>
          <a:prstGeom prst="rect">
            <a:avLst/>
          </a:prstGeom>
          <a:noFill/>
        </p:spPr>
        <p:txBody>
          <a:bodyPr wrap="square" rtlCol="0">
            <a:spAutoFit/>
          </a:bodyPr>
          <a:lstStyle/>
          <a:p>
            <a:pPr algn="ctr"/>
            <a:r>
              <a:rPr lang="vi-VN" sz="2400" dirty="0" smtClean="0">
                <a:latin typeface="+mj-lt"/>
              </a:rPr>
              <a:t>GVCN: Nguyễn Văn Thật</a:t>
            </a:r>
          </a:p>
          <a:p>
            <a:pPr algn="ctr"/>
            <a:r>
              <a:rPr lang="vi-VN" sz="2400" dirty="0" smtClean="0">
                <a:latin typeface="+mj-lt"/>
              </a:rPr>
              <a:t>Tháng 3/2020</a:t>
            </a:r>
            <a:endParaRPr lang="en-US" sz="2400" dirty="0">
              <a:latin typeface="+mj-lt"/>
            </a:endParaRPr>
          </a:p>
        </p:txBody>
      </p:sp>
    </p:spTree>
    <p:extLst>
      <p:ext uri="{BB962C8B-B14F-4D97-AF65-F5344CB8AC3E}">
        <p14:creationId xmlns:p14="http://schemas.microsoft.com/office/powerpoint/2010/main" val="206583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circle(in)">
                                      <p:cBhvr>
                                        <p:cTn id="11" dur="2000"/>
                                        <p:tgtEl>
                                          <p:spTgt spid="8"/>
                                        </p:tgtEl>
                                      </p:cBhvr>
                                    </p:animEffect>
                                  </p:childTnLst>
                                </p:cTn>
                              </p:par>
                            </p:childTnLst>
                          </p:cTn>
                        </p:par>
                        <p:par>
                          <p:cTn id="12" fill="hold">
                            <p:stCondLst>
                              <p:cond delay="4000"/>
                            </p:stCondLst>
                            <p:childTnLst>
                              <p:par>
                                <p:cTn id="13" presetID="6" presetClass="entr" presetSubtype="16"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circle(in)">
                                      <p:cBhvr>
                                        <p:cTn id="15" dur="2000"/>
                                        <p:tgtEl>
                                          <p:spTgt spid="6"/>
                                        </p:tgtEl>
                                      </p:cBhvr>
                                    </p:animEffect>
                                  </p:childTnLst>
                                </p:cTn>
                              </p:par>
                            </p:childTnLst>
                          </p:cTn>
                        </p:par>
                        <p:par>
                          <p:cTn id="16" fill="hold">
                            <p:stCondLst>
                              <p:cond delay="6000"/>
                            </p:stCondLst>
                            <p:childTnLst>
                              <p:par>
                                <p:cTn id="17" presetID="6" presetClass="entr" presetSubtype="16"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ircle(in)">
                                      <p:cBhvr>
                                        <p:cTn id="19" dur="2000"/>
                                        <p:tgtEl>
                                          <p:spTgt spid="7"/>
                                        </p:tgtEl>
                                      </p:cBhvr>
                                    </p:animEffect>
                                  </p:childTnLst>
                                </p:cTn>
                              </p:par>
                            </p:childTnLst>
                          </p:cTn>
                        </p:par>
                        <p:par>
                          <p:cTn id="20" fill="hold">
                            <p:stCondLst>
                              <p:cond delay="8000"/>
                            </p:stCondLst>
                            <p:childTnLst>
                              <p:par>
                                <p:cTn id="21" presetID="6" presetClass="entr" presetSubtype="16" fill="hold" grpId="0"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circle(in)">
                                      <p:cBhvr>
                                        <p:cTn id="23"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41668" y="145116"/>
            <a:ext cx="11900078"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err="1" smtClean="0">
                <a:ln>
                  <a:noFill/>
                </a:ln>
                <a:solidFill>
                  <a:srgbClr val="000000"/>
                </a:solidFill>
                <a:effectLst/>
                <a:cs typeface="Arial" panose="020B0604020202020204" pitchFamily="34" charset="0"/>
              </a:rPr>
              <a:t>Lịch</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học</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cụ</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thể</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của</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từng</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khối</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lớp</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học</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từ</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tuần</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thứ</a:t>
            </a:r>
            <a:r>
              <a:rPr kumimoji="0" lang="en-US" altLang="en-US" sz="2000" b="1" i="0" u="none" strike="noStrike" cap="none" normalizeH="0" baseline="0" dirty="0" smtClean="0">
                <a:ln>
                  <a:noFill/>
                </a:ln>
                <a:solidFill>
                  <a:srgbClr val="000000"/>
                </a:solidFill>
                <a:effectLst/>
                <a:cs typeface="Arial" panose="020B0604020202020204" pitchFamily="34" charset="0"/>
              </a:rPr>
              <a:t> 20 </a:t>
            </a:r>
            <a:r>
              <a:rPr kumimoji="0" lang="en-US" altLang="en-US" sz="2000" b="1" i="0" u="none" strike="noStrike" cap="none" normalizeH="0" baseline="0" dirty="0" err="1" smtClean="0">
                <a:ln>
                  <a:noFill/>
                </a:ln>
                <a:solidFill>
                  <a:srgbClr val="000000"/>
                </a:solidFill>
                <a:effectLst/>
                <a:cs typeface="Arial" panose="020B0604020202020204" pitchFamily="34" charset="0"/>
              </a:rPr>
              <a:t>theo</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chương</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trình</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của</a:t>
            </a:r>
            <a:r>
              <a:rPr kumimoji="0" lang="en-US" altLang="en-US" sz="2000" b="1" i="0" u="none" strike="noStrike" cap="none" normalizeH="0" baseline="0" dirty="0" smtClean="0">
                <a:ln>
                  <a:noFill/>
                </a:ln>
                <a:solidFill>
                  <a:srgbClr val="000000"/>
                </a:solidFill>
                <a:effectLst/>
                <a:cs typeface="Arial" panose="020B0604020202020204" pitchFamily="34" charset="0"/>
              </a:rPr>
              <a:t> SGK,</a:t>
            </a:r>
            <a:endParaRPr kumimoji="0" lang="vi-VN" altLang="en-US" sz="2000" b="1" i="0" u="none" strike="noStrike" cap="none" normalizeH="0" baseline="0" dirty="0" smtClean="0">
              <a:ln>
                <a:noFill/>
              </a:ln>
              <a:solidFill>
                <a:srgbClr val="000000"/>
              </a:solidFill>
              <a:effectLst/>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riêng</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lớp</a:t>
            </a:r>
            <a:r>
              <a:rPr kumimoji="0" lang="en-US" altLang="en-US" sz="2000" b="1" i="0" u="none" strike="noStrike" cap="none" normalizeH="0" baseline="0" dirty="0" smtClean="0">
                <a:ln>
                  <a:noFill/>
                </a:ln>
                <a:solidFill>
                  <a:srgbClr val="000000"/>
                </a:solidFill>
                <a:effectLst/>
                <a:cs typeface="Arial" panose="020B0604020202020204" pitchFamily="34" charset="0"/>
              </a:rPr>
              <a:t> 9 </a:t>
            </a:r>
            <a:r>
              <a:rPr kumimoji="0" lang="en-US" altLang="en-US" sz="2000" b="1" i="0" u="none" strike="noStrike" cap="none" normalizeH="0" baseline="0" dirty="0" err="1" smtClean="0">
                <a:ln>
                  <a:noFill/>
                </a:ln>
                <a:solidFill>
                  <a:srgbClr val="000000"/>
                </a:solidFill>
                <a:effectLst/>
                <a:cs typeface="Arial" panose="020B0604020202020204" pitchFamily="34" charset="0"/>
              </a:rPr>
              <a:t>và</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lớp</a:t>
            </a:r>
            <a:r>
              <a:rPr kumimoji="0" lang="en-US" altLang="en-US" sz="2000" b="1" i="0" u="none" strike="noStrike" cap="none" normalizeH="0" baseline="0" dirty="0" smtClean="0">
                <a:ln>
                  <a:noFill/>
                </a:ln>
                <a:solidFill>
                  <a:srgbClr val="000000"/>
                </a:solidFill>
                <a:effectLst/>
                <a:cs typeface="Arial" panose="020B0604020202020204" pitchFamily="34" charset="0"/>
              </a:rPr>
              <a:t> 12 </a:t>
            </a:r>
            <a:r>
              <a:rPr kumimoji="0" lang="en-US" altLang="en-US" sz="2000" b="1" i="0" u="none" strike="noStrike" cap="none" normalizeH="0" baseline="0" dirty="0" err="1" smtClean="0">
                <a:ln>
                  <a:noFill/>
                </a:ln>
                <a:solidFill>
                  <a:srgbClr val="000000"/>
                </a:solidFill>
                <a:effectLst/>
                <a:cs typeface="Arial" panose="020B0604020202020204" pitchFamily="34" charset="0"/>
              </a:rPr>
              <a:t>từ</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tuần</a:t>
            </a:r>
            <a:r>
              <a:rPr kumimoji="0" lang="en-US" altLang="en-US" sz="2000" b="1" i="0" u="none" strike="noStrike" cap="none" normalizeH="0" baseline="0" dirty="0" smtClean="0">
                <a:ln>
                  <a:noFill/>
                </a:ln>
                <a:solidFill>
                  <a:srgbClr val="000000"/>
                </a:solidFill>
                <a:effectLst/>
                <a:cs typeface="Arial" panose="020B0604020202020204" pitchFamily="34" charset="0"/>
              </a:rPr>
              <a:t> 22, </a:t>
            </a:r>
            <a:r>
              <a:rPr kumimoji="0" lang="en-US" altLang="en-US" sz="2000" b="1" i="0" u="none" strike="noStrike" cap="none" normalizeH="0" baseline="0" dirty="0" err="1" smtClean="0">
                <a:ln>
                  <a:noFill/>
                </a:ln>
                <a:solidFill>
                  <a:srgbClr val="000000"/>
                </a:solidFill>
                <a:effectLst/>
                <a:cs typeface="Arial" panose="020B0604020202020204" pitchFamily="34" charset="0"/>
              </a:rPr>
              <a:t>tính</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từ</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ngày</a:t>
            </a:r>
            <a:r>
              <a:rPr kumimoji="0" lang="en-US" altLang="en-US" sz="2000" b="1" i="0" u="none" strike="noStrike" cap="none" normalizeH="0" baseline="0" dirty="0" smtClean="0">
                <a:ln>
                  <a:noFill/>
                </a:ln>
                <a:solidFill>
                  <a:srgbClr val="000000"/>
                </a:solidFill>
                <a:effectLst/>
                <a:cs typeface="Arial" panose="020B0604020202020204" pitchFamily="34" charset="0"/>
              </a:rPr>
              <a:t> 20/3):</a:t>
            </a:r>
            <a:r>
              <a:rPr kumimoji="0" lang="en-US" altLang="en-US" sz="2000" b="0" i="0" u="none" strike="noStrike" cap="none" normalizeH="0" baseline="0" dirty="0" smtClean="0">
                <a:ln>
                  <a:noFill/>
                </a:ln>
                <a:solidFill>
                  <a:srgbClr val="000000"/>
                </a:solidFill>
                <a:effectLst/>
                <a:cs typeface="Arial" panose="020B0604020202020204" pitchFamily="34" charset="0"/>
              </a:rPr>
              <a:t>  </a:t>
            </a:r>
          </a:p>
        </p:txBody>
      </p:sp>
      <p:pic>
        <p:nvPicPr>
          <p:cNvPr id="5122" name="Picture 2" descr="Cách học trực tuyến các bài giảng theo SGK cho học sinh từ lớp 1 đến lớp 12 -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4" y="1056069"/>
            <a:ext cx="11886171" cy="57139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18579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41668" y="145116"/>
            <a:ext cx="11900078"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err="1" smtClean="0">
                <a:ln>
                  <a:noFill/>
                </a:ln>
                <a:solidFill>
                  <a:srgbClr val="000000"/>
                </a:solidFill>
                <a:effectLst/>
                <a:cs typeface="Arial" panose="020B0604020202020204" pitchFamily="34" charset="0"/>
              </a:rPr>
              <a:t>Lịch</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học</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cụ</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thể</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của</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từng</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khối</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lớp</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học</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từ</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tuần</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thứ</a:t>
            </a:r>
            <a:r>
              <a:rPr kumimoji="0" lang="en-US" altLang="en-US" sz="2000" b="1" i="0" u="none" strike="noStrike" cap="none" normalizeH="0" baseline="0" dirty="0" smtClean="0">
                <a:ln>
                  <a:noFill/>
                </a:ln>
                <a:solidFill>
                  <a:srgbClr val="000000"/>
                </a:solidFill>
                <a:effectLst/>
                <a:cs typeface="Arial" panose="020B0604020202020204" pitchFamily="34" charset="0"/>
              </a:rPr>
              <a:t> 20 </a:t>
            </a:r>
            <a:r>
              <a:rPr kumimoji="0" lang="en-US" altLang="en-US" sz="2000" b="1" i="0" u="none" strike="noStrike" cap="none" normalizeH="0" baseline="0" dirty="0" err="1" smtClean="0">
                <a:ln>
                  <a:noFill/>
                </a:ln>
                <a:solidFill>
                  <a:srgbClr val="000000"/>
                </a:solidFill>
                <a:effectLst/>
                <a:cs typeface="Arial" panose="020B0604020202020204" pitchFamily="34" charset="0"/>
              </a:rPr>
              <a:t>theo</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chương</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trình</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của</a:t>
            </a:r>
            <a:r>
              <a:rPr kumimoji="0" lang="en-US" altLang="en-US" sz="2000" b="1" i="0" u="none" strike="noStrike" cap="none" normalizeH="0" baseline="0" dirty="0" smtClean="0">
                <a:ln>
                  <a:noFill/>
                </a:ln>
                <a:solidFill>
                  <a:srgbClr val="000000"/>
                </a:solidFill>
                <a:effectLst/>
                <a:cs typeface="Arial" panose="020B0604020202020204" pitchFamily="34" charset="0"/>
              </a:rPr>
              <a:t> SGK,</a:t>
            </a:r>
            <a:endParaRPr kumimoji="0" lang="vi-VN" altLang="en-US" sz="2000" b="1" i="0" u="none" strike="noStrike" cap="none" normalizeH="0" baseline="0" dirty="0" smtClean="0">
              <a:ln>
                <a:noFill/>
              </a:ln>
              <a:solidFill>
                <a:srgbClr val="000000"/>
              </a:solidFill>
              <a:effectLst/>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riêng</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lớp</a:t>
            </a:r>
            <a:r>
              <a:rPr kumimoji="0" lang="en-US" altLang="en-US" sz="2000" b="1" i="0" u="none" strike="noStrike" cap="none" normalizeH="0" baseline="0" dirty="0" smtClean="0">
                <a:ln>
                  <a:noFill/>
                </a:ln>
                <a:solidFill>
                  <a:srgbClr val="000000"/>
                </a:solidFill>
                <a:effectLst/>
                <a:cs typeface="Arial" panose="020B0604020202020204" pitchFamily="34" charset="0"/>
              </a:rPr>
              <a:t> 9 </a:t>
            </a:r>
            <a:r>
              <a:rPr kumimoji="0" lang="en-US" altLang="en-US" sz="2000" b="1" i="0" u="none" strike="noStrike" cap="none" normalizeH="0" baseline="0" dirty="0" err="1" smtClean="0">
                <a:ln>
                  <a:noFill/>
                </a:ln>
                <a:solidFill>
                  <a:srgbClr val="000000"/>
                </a:solidFill>
                <a:effectLst/>
                <a:cs typeface="Arial" panose="020B0604020202020204" pitchFamily="34" charset="0"/>
              </a:rPr>
              <a:t>và</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lớp</a:t>
            </a:r>
            <a:r>
              <a:rPr kumimoji="0" lang="en-US" altLang="en-US" sz="2000" b="1" i="0" u="none" strike="noStrike" cap="none" normalizeH="0" baseline="0" dirty="0" smtClean="0">
                <a:ln>
                  <a:noFill/>
                </a:ln>
                <a:solidFill>
                  <a:srgbClr val="000000"/>
                </a:solidFill>
                <a:effectLst/>
                <a:cs typeface="Arial" panose="020B0604020202020204" pitchFamily="34" charset="0"/>
              </a:rPr>
              <a:t> 12 </a:t>
            </a:r>
            <a:r>
              <a:rPr kumimoji="0" lang="en-US" altLang="en-US" sz="2000" b="1" i="0" u="none" strike="noStrike" cap="none" normalizeH="0" baseline="0" dirty="0" err="1" smtClean="0">
                <a:ln>
                  <a:noFill/>
                </a:ln>
                <a:solidFill>
                  <a:srgbClr val="000000"/>
                </a:solidFill>
                <a:effectLst/>
                <a:cs typeface="Arial" panose="020B0604020202020204" pitchFamily="34" charset="0"/>
              </a:rPr>
              <a:t>từ</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tuần</a:t>
            </a:r>
            <a:r>
              <a:rPr kumimoji="0" lang="en-US" altLang="en-US" sz="2000" b="1" i="0" u="none" strike="noStrike" cap="none" normalizeH="0" baseline="0" dirty="0" smtClean="0">
                <a:ln>
                  <a:noFill/>
                </a:ln>
                <a:solidFill>
                  <a:srgbClr val="000000"/>
                </a:solidFill>
                <a:effectLst/>
                <a:cs typeface="Arial" panose="020B0604020202020204" pitchFamily="34" charset="0"/>
              </a:rPr>
              <a:t> 22, </a:t>
            </a:r>
            <a:r>
              <a:rPr kumimoji="0" lang="en-US" altLang="en-US" sz="2000" b="1" i="0" u="none" strike="noStrike" cap="none" normalizeH="0" baseline="0" dirty="0" err="1" smtClean="0">
                <a:ln>
                  <a:noFill/>
                </a:ln>
                <a:solidFill>
                  <a:srgbClr val="000000"/>
                </a:solidFill>
                <a:effectLst/>
                <a:cs typeface="Arial" panose="020B0604020202020204" pitchFamily="34" charset="0"/>
              </a:rPr>
              <a:t>tính</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từ</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ngày</a:t>
            </a:r>
            <a:r>
              <a:rPr kumimoji="0" lang="en-US" altLang="en-US" sz="2000" b="1" i="0" u="none" strike="noStrike" cap="none" normalizeH="0" baseline="0" dirty="0" smtClean="0">
                <a:ln>
                  <a:noFill/>
                </a:ln>
                <a:solidFill>
                  <a:srgbClr val="000000"/>
                </a:solidFill>
                <a:effectLst/>
                <a:cs typeface="Arial" panose="020B0604020202020204" pitchFamily="34" charset="0"/>
              </a:rPr>
              <a:t> 20/3):</a:t>
            </a:r>
            <a:r>
              <a:rPr kumimoji="0" lang="en-US" altLang="en-US" sz="2000" b="0" i="0" u="none" strike="noStrike" cap="none" normalizeH="0" baseline="0" dirty="0" smtClean="0">
                <a:ln>
                  <a:noFill/>
                </a:ln>
                <a:solidFill>
                  <a:srgbClr val="000000"/>
                </a:solidFill>
                <a:effectLst/>
                <a:cs typeface="Arial" panose="020B0604020202020204" pitchFamily="34" charset="0"/>
              </a:rPr>
              <a:t>  </a:t>
            </a:r>
          </a:p>
        </p:txBody>
      </p:sp>
      <p:pic>
        <p:nvPicPr>
          <p:cNvPr id="4098" name="Picture 2" descr="Cách học trực tuyến các bài giảng theo SGK cho học sinh từ lớp 1 đến lớp 12 -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4" y="991672"/>
            <a:ext cx="11886171" cy="56924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71786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58211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8789" y="359476"/>
            <a:ext cx="11912957" cy="2580194"/>
          </a:xfrm>
          <a:prstGeom prst="rect">
            <a:avLst/>
          </a:prstGeom>
        </p:spPr>
        <p:txBody>
          <a:bodyPr wrap="square">
            <a:spAutoFit/>
          </a:bodyPr>
          <a:lstStyle/>
          <a:p>
            <a:endParaRPr lang="en-US" sz="2000" dirty="0" smtClean="0">
              <a:solidFill>
                <a:srgbClr val="222222"/>
              </a:solidFill>
              <a:latin typeface="Arial" panose="020B0604020202020204" pitchFamily="34" charset="0"/>
              <a:ea typeface="Times New Roman" panose="02020603050405020304" pitchFamily="18" charset="0"/>
            </a:endParaRPr>
          </a:p>
          <a:p>
            <a:pPr>
              <a:spcAft>
                <a:spcPts val="225"/>
              </a:spcAft>
            </a:pPr>
            <a:r>
              <a:rPr lang="en-US" sz="2000" u="sng" dirty="0" err="1" smtClean="0">
                <a:solidFill>
                  <a:srgbClr val="660099"/>
                </a:solidFill>
                <a:latin typeface="Arial" panose="020B0604020202020204" pitchFamily="34" charset="0"/>
                <a:ea typeface="Times New Roman" panose="02020603050405020304" pitchFamily="18" charset="0"/>
                <a:hlinkClick r:id="rId2"/>
              </a:rPr>
              <a:t>Cách</a:t>
            </a:r>
            <a:r>
              <a:rPr lang="en-US" sz="2000" u="sng" dirty="0" smtClean="0">
                <a:solidFill>
                  <a:srgbClr val="660099"/>
                </a:solidFill>
                <a:latin typeface="Arial" panose="020B0604020202020204" pitchFamily="34" charset="0"/>
                <a:ea typeface="Times New Roman" panose="02020603050405020304" pitchFamily="18" charset="0"/>
                <a:hlinkClick r:id="rId2"/>
              </a:rPr>
              <a:t> </a:t>
            </a:r>
            <a:r>
              <a:rPr lang="en-US" sz="2000" u="sng" dirty="0" err="1" smtClean="0">
                <a:solidFill>
                  <a:srgbClr val="660099"/>
                </a:solidFill>
                <a:latin typeface="Arial" panose="020B0604020202020204" pitchFamily="34" charset="0"/>
                <a:ea typeface="Times New Roman" panose="02020603050405020304" pitchFamily="18" charset="0"/>
                <a:hlinkClick r:id="rId2"/>
              </a:rPr>
              <a:t>học</a:t>
            </a:r>
            <a:r>
              <a:rPr lang="en-US" sz="2000" u="sng" dirty="0" smtClean="0">
                <a:solidFill>
                  <a:srgbClr val="660099"/>
                </a:solidFill>
                <a:latin typeface="Arial" panose="020B0604020202020204" pitchFamily="34" charset="0"/>
                <a:ea typeface="Times New Roman" panose="02020603050405020304" pitchFamily="18" charset="0"/>
                <a:hlinkClick r:id="rId2"/>
              </a:rPr>
              <a:t> </a:t>
            </a:r>
            <a:r>
              <a:rPr lang="en-US" sz="2000" u="sng" dirty="0" err="1" smtClean="0">
                <a:solidFill>
                  <a:srgbClr val="660099"/>
                </a:solidFill>
                <a:latin typeface="Arial" panose="020B0604020202020204" pitchFamily="34" charset="0"/>
                <a:ea typeface="Times New Roman" panose="02020603050405020304" pitchFamily="18" charset="0"/>
                <a:hlinkClick r:id="rId2"/>
              </a:rPr>
              <a:t>trực</a:t>
            </a:r>
            <a:r>
              <a:rPr lang="en-US" sz="2000" u="sng" dirty="0" smtClean="0">
                <a:solidFill>
                  <a:srgbClr val="660099"/>
                </a:solidFill>
                <a:latin typeface="Arial" panose="020B0604020202020204" pitchFamily="34" charset="0"/>
                <a:ea typeface="Times New Roman" panose="02020603050405020304" pitchFamily="18" charset="0"/>
                <a:hlinkClick r:id="rId2"/>
              </a:rPr>
              <a:t> </a:t>
            </a:r>
            <a:r>
              <a:rPr lang="en-US" sz="2000" u="sng" dirty="0" err="1" smtClean="0">
                <a:solidFill>
                  <a:srgbClr val="660099"/>
                </a:solidFill>
                <a:latin typeface="Arial" panose="020B0604020202020204" pitchFamily="34" charset="0"/>
                <a:ea typeface="Times New Roman" panose="02020603050405020304" pitchFamily="18" charset="0"/>
                <a:hlinkClick r:id="rId2"/>
              </a:rPr>
              <a:t>tuyến</a:t>
            </a:r>
            <a:r>
              <a:rPr lang="en-US" sz="2000" u="sng" dirty="0" smtClean="0">
                <a:solidFill>
                  <a:srgbClr val="660099"/>
                </a:solidFill>
                <a:latin typeface="Arial" panose="020B0604020202020204" pitchFamily="34" charset="0"/>
                <a:ea typeface="Times New Roman" panose="02020603050405020304" pitchFamily="18" charset="0"/>
                <a:hlinkClick r:id="rId2"/>
              </a:rPr>
              <a:t> </a:t>
            </a:r>
            <a:r>
              <a:rPr lang="en-US" sz="2000" u="sng" dirty="0" err="1" smtClean="0">
                <a:solidFill>
                  <a:srgbClr val="660099"/>
                </a:solidFill>
                <a:latin typeface="Arial" panose="020B0604020202020204" pitchFamily="34" charset="0"/>
                <a:ea typeface="Times New Roman" panose="02020603050405020304" pitchFamily="18" charset="0"/>
                <a:hlinkClick r:id="rId2"/>
              </a:rPr>
              <a:t>các</a:t>
            </a:r>
            <a:r>
              <a:rPr lang="en-US" sz="2000" u="sng" dirty="0" smtClean="0">
                <a:solidFill>
                  <a:srgbClr val="660099"/>
                </a:solidFill>
                <a:latin typeface="Arial" panose="020B0604020202020204" pitchFamily="34" charset="0"/>
                <a:ea typeface="Times New Roman" panose="02020603050405020304" pitchFamily="18" charset="0"/>
                <a:hlinkClick r:id="rId2"/>
              </a:rPr>
              <a:t> </a:t>
            </a:r>
            <a:r>
              <a:rPr lang="en-US" sz="2000" u="sng" dirty="0" err="1" smtClean="0">
                <a:solidFill>
                  <a:srgbClr val="660099"/>
                </a:solidFill>
                <a:latin typeface="Arial" panose="020B0604020202020204" pitchFamily="34" charset="0"/>
                <a:ea typeface="Times New Roman" panose="02020603050405020304" pitchFamily="18" charset="0"/>
                <a:hlinkClick r:id="rId2"/>
              </a:rPr>
              <a:t>bài</a:t>
            </a:r>
            <a:r>
              <a:rPr lang="en-US" sz="2000" u="sng" dirty="0" smtClean="0">
                <a:solidFill>
                  <a:srgbClr val="660099"/>
                </a:solidFill>
                <a:latin typeface="Arial" panose="020B0604020202020204" pitchFamily="34" charset="0"/>
                <a:ea typeface="Times New Roman" panose="02020603050405020304" pitchFamily="18" charset="0"/>
                <a:hlinkClick r:id="rId2"/>
              </a:rPr>
              <a:t> </a:t>
            </a:r>
            <a:r>
              <a:rPr lang="en-US" sz="2000" u="sng" dirty="0" err="1" smtClean="0">
                <a:solidFill>
                  <a:srgbClr val="660099"/>
                </a:solidFill>
                <a:latin typeface="Arial" panose="020B0604020202020204" pitchFamily="34" charset="0"/>
                <a:ea typeface="Times New Roman" panose="02020603050405020304" pitchFamily="18" charset="0"/>
                <a:hlinkClick r:id="rId2"/>
              </a:rPr>
              <a:t>giảng</a:t>
            </a:r>
            <a:r>
              <a:rPr lang="en-US" sz="2000" u="sng" dirty="0" smtClean="0">
                <a:solidFill>
                  <a:srgbClr val="660099"/>
                </a:solidFill>
                <a:latin typeface="Arial" panose="020B0604020202020204" pitchFamily="34" charset="0"/>
                <a:ea typeface="Times New Roman" panose="02020603050405020304" pitchFamily="18" charset="0"/>
                <a:hlinkClick r:id="rId2"/>
              </a:rPr>
              <a:t> </a:t>
            </a:r>
            <a:r>
              <a:rPr lang="en-US" sz="2000" u="sng" dirty="0" err="1" smtClean="0">
                <a:solidFill>
                  <a:srgbClr val="660099"/>
                </a:solidFill>
                <a:latin typeface="Arial" panose="020B0604020202020204" pitchFamily="34" charset="0"/>
                <a:ea typeface="Times New Roman" panose="02020603050405020304" pitchFamily="18" charset="0"/>
                <a:hlinkClick r:id="rId2"/>
              </a:rPr>
              <a:t>theo</a:t>
            </a:r>
            <a:r>
              <a:rPr lang="en-US" sz="2000" u="sng" dirty="0" smtClean="0">
                <a:solidFill>
                  <a:srgbClr val="660099"/>
                </a:solidFill>
                <a:latin typeface="Arial" panose="020B0604020202020204" pitchFamily="34" charset="0"/>
                <a:ea typeface="Times New Roman" panose="02020603050405020304" pitchFamily="18" charset="0"/>
                <a:hlinkClick r:id="rId2"/>
              </a:rPr>
              <a:t> SGK </a:t>
            </a:r>
            <a:r>
              <a:rPr lang="en-US" sz="2000" u="sng" dirty="0" err="1" smtClean="0">
                <a:solidFill>
                  <a:srgbClr val="660099"/>
                </a:solidFill>
                <a:latin typeface="Arial" panose="020B0604020202020204" pitchFamily="34" charset="0"/>
                <a:ea typeface="Times New Roman" panose="02020603050405020304" pitchFamily="18" charset="0"/>
                <a:hlinkClick r:id="rId2"/>
              </a:rPr>
              <a:t>cho</a:t>
            </a:r>
            <a:r>
              <a:rPr lang="en-US" sz="2000" u="sng" dirty="0" smtClean="0">
                <a:solidFill>
                  <a:srgbClr val="660099"/>
                </a:solidFill>
                <a:latin typeface="Arial" panose="020B0604020202020204" pitchFamily="34" charset="0"/>
                <a:ea typeface="Times New Roman" panose="02020603050405020304" pitchFamily="18" charset="0"/>
                <a:hlinkClick r:id="rId2"/>
              </a:rPr>
              <a:t> </a:t>
            </a:r>
            <a:r>
              <a:rPr lang="en-US" sz="2000" u="sng" dirty="0" err="1" smtClean="0">
                <a:solidFill>
                  <a:srgbClr val="660099"/>
                </a:solidFill>
                <a:latin typeface="Arial" panose="020B0604020202020204" pitchFamily="34" charset="0"/>
                <a:ea typeface="Times New Roman" panose="02020603050405020304" pitchFamily="18" charset="0"/>
                <a:hlinkClick r:id="rId2"/>
              </a:rPr>
              <a:t>học</a:t>
            </a:r>
            <a:r>
              <a:rPr lang="en-US" sz="2000" u="sng" dirty="0" smtClean="0">
                <a:solidFill>
                  <a:srgbClr val="660099"/>
                </a:solidFill>
                <a:latin typeface="Arial" panose="020B0604020202020204" pitchFamily="34" charset="0"/>
                <a:ea typeface="Times New Roman" panose="02020603050405020304" pitchFamily="18" charset="0"/>
                <a:hlinkClick r:id="rId2"/>
              </a:rPr>
              <a:t> </a:t>
            </a:r>
            <a:r>
              <a:rPr lang="en-US" sz="2000" u="sng" dirty="0" err="1" smtClean="0">
                <a:solidFill>
                  <a:srgbClr val="660099"/>
                </a:solidFill>
                <a:latin typeface="Arial" panose="020B0604020202020204" pitchFamily="34" charset="0"/>
                <a:ea typeface="Times New Roman" panose="02020603050405020304" pitchFamily="18" charset="0"/>
                <a:hlinkClick r:id="rId2"/>
              </a:rPr>
              <a:t>sinh</a:t>
            </a:r>
            <a:r>
              <a:rPr lang="en-US" sz="2000" u="sng" dirty="0" smtClean="0">
                <a:solidFill>
                  <a:srgbClr val="660099"/>
                </a:solidFill>
                <a:latin typeface="Arial" panose="020B0604020202020204" pitchFamily="34" charset="0"/>
                <a:ea typeface="Times New Roman" panose="02020603050405020304" pitchFamily="18" charset="0"/>
                <a:hlinkClick r:id="rId2"/>
              </a:rPr>
              <a:t> </a:t>
            </a:r>
            <a:r>
              <a:rPr lang="en-US" sz="2000" u="sng" dirty="0" err="1" smtClean="0">
                <a:solidFill>
                  <a:srgbClr val="660099"/>
                </a:solidFill>
                <a:latin typeface="Arial" panose="020B0604020202020204" pitchFamily="34" charset="0"/>
                <a:ea typeface="Times New Roman" panose="02020603050405020304" pitchFamily="18" charset="0"/>
                <a:hlinkClick r:id="rId2"/>
              </a:rPr>
              <a:t>từ</a:t>
            </a:r>
            <a:r>
              <a:rPr lang="en-US" sz="2000" u="sng" dirty="0" smtClean="0">
                <a:solidFill>
                  <a:srgbClr val="660099"/>
                </a:solidFill>
                <a:latin typeface="Arial" panose="020B0604020202020204" pitchFamily="34" charset="0"/>
                <a:ea typeface="Times New Roman" panose="02020603050405020304" pitchFamily="18" charset="0"/>
                <a:hlinkClick r:id="rId2"/>
              </a:rPr>
              <a:t> ...</a:t>
            </a:r>
            <a:endParaRPr lang="en-US" sz="2000" dirty="0" smtClean="0">
              <a:solidFill>
                <a:prstClr val="black"/>
              </a:solidFill>
              <a:latin typeface="Times New Roman" panose="02020603050405020304" pitchFamily="18" charset="0"/>
              <a:ea typeface="Calibri" panose="020F0502020204030204" pitchFamily="34" charset="0"/>
            </a:endParaRPr>
          </a:p>
          <a:p>
            <a:r>
              <a:rPr lang="en-US" sz="2000" u="sng" dirty="0" smtClean="0">
                <a:solidFill>
                  <a:srgbClr val="3C4043"/>
                </a:solidFill>
                <a:latin typeface="Arial" panose="020B0604020202020204" pitchFamily="34" charset="0"/>
                <a:ea typeface="Times New Roman" panose="02020603050405020304" pitchFamily="18" charset="0"/>
                <a:hlinkClick r:id="rId2"/>
              </a:rPr>
              <a:t>www.24h.com.vn › </a:t>
            </a:r>
            <a:r>
              <a:rPr lang="en-US" sz="2000" u="sng" dirty="0" err="1" smtClean="0">
                <a:solidFill>
                  <a:srgbClr val="3C4043"/>
                </a:solidFill>
                <a:latin typeface="Arial" panose="020B0604020202020204" pitchFamily="34" charset="0"/>
                <a:ea typeface="Times New Roman" panose="02020603050405020304" pitchFamily="18" charset="0"/>
                <a:hlinkClick r:id="rId2"/>
              </a:rPr>
              <a:t>Công</a:t>
            </a:r>
            <a:r>
              <a:rPr lang="en-US" sz="2000" u="sng" dirty="0" smtClean="0">
                <a:solidFill>
                  <a:srgbClr val="3C4043"/>
                </a:solidFill>
                <a:latin typeface="Arial" panose="020B0604020202020204" pitchFamily="34" charset="0"/>
                <a:ea typeface="Times New Roman" panose="02020603050405020304" pitchFamily="18" charset="0"/>
                <a:hlinkClick r:id="rId2"/>
              </a:rPr>
              <a:t> </a:t>
            </a:r>
            <a:r>
              <a:rPr lang="en-US" sz="2000" u="sng" dirty="0" err="1" smtClean="0">
                <a:solidFill>
                  <a:srgbClr val="3C4043"/>
                </a:solidFill>
                <a:latin typeface="Arial" panose="020B0604020202020204" pitchFamily="34" charset="0"/>
                <a:ea typeface="Times New Roman" panose="02020603050405020304" pitchFamily="18" charset="0"/>
                <a:hlinkClick r:id="rId2"/>
              </a:rPr>
              <a:t>nghệ</a:t>
            </a:r>
            <a:r>
              <a:rPr lang="en-US" sz="2000" u="sng" dirty="0" smtClean="0">
                <a:solidFill>
                  <a:srgbClr val="3C4043"/>
                </a:solidFill>
                <a:latin typeface="Arial" panose="020B0604020202020204" pitchFamily="34" charset="0"/>
                <a:ea typeface="Times New Roman" panose="02020603050405020304" pitchFamily="18" charset="0"/>
                <a:hlinkClick r:id="rId2"/>
              </a:rPr>
              <a:t> </a:t>
            </a:r>
            <a:r>
              <a:rPr lang="en-US" sz="2000" u="sng" dirty="0" err="1" smtClean="0">
                <a:solidFill>
                  <a:srgbClr val="3C4043"/>
                </a:solidFill>
                <a:latin typeface="Arial" panose="020B0604020202020204" pitchFamily="34" charset="0"/>
                <a:ea typeface="Times New Roman" panose="02020603050405020304" pitchFamily="18" charset="0"/>
                <a:hlinkClick r:id="rId2"/>
              </a:rPr>
              <a:t>thông</a:t>
            </a:r>
            <a:r>
              <a:rPr lang="en-US" sz="2000" u="sng" dirty="0" smtClean="0">
                <a:solidFill>
                  <a:srgbClr val="3C4043"/>
                </a:solidFill>
                <a:latin typeface="Arial" panose="020B0604020202020204" pitchFamily="34" charset="0"/>
                <a:ea typeface="Times New Roman" panose="02020603050405020304" pitchFamily="18" charset="0"/>
                <a:hlinkClick r:id="rId2"/>
              </a:rPr>
              <a:t> tin</a:t>
            </a:r>
            <a:endParaRPr lang="en-US" sz="2000" dirty="0" smtClean="0">
              <a:solidFill>
                <a:prstClr val="black"/>
              </a:solidFill>
              <a:latin typeface="Times New Roman" panose="02020603050405020304" pitchFamily="18" charset="0"/>
              <a:ea typeface="Calibri" panose="020F0502020204030204" pitchFamily="34" charset="0"/>
            </a:endParaRPr>
          </a:p>
          <a:p>
            <a:r>
              <a:rPr lang="en-US" sz="2000" dirty="0" smtClean="0">
                <a:solidFill>
                  <a:srgbClr val="222222"/>
                </a:solidFill>
                <a:latin typeface="Arial" panose="020B0604020202020204" pitchFamily="34" charset="0"/>
                <a:ea typeface="Times New Roman" panose="02020603050405020304" pitchFamily="18" charset="0"/>
              </a:rPr>
              <a:t> </a:t>
            </a:r>
            <a:endParaRPr lang="en-US" sz="2000" dirty="0" smtClean="0">
              <a:solidFill>
                <a:prstClr val="black"/>
              </a:solidFill>
              <a:latin typeface="Times New Roman" panose="02020603050405020304" pitchFamily="18" charset="0"/>
              <a:ea typeface="Calibri" panose="020F0502020204030204" pitchFamily="34" charset="0"/>
            </a:endParaRPr>
          </a:p>
          <a:p>
            <a:r>
              <a:rPr lang="en-US" sz="2000" dirty="0" smtClean="0">
                <a:solidFill>
                  <a:srgbClr val="70757A"/>
                </a:solidFill>
                <a:latin typeface="Arial" panose="020B0604020202020204" pitchFamily="34" charset="0"/>
                <a:ea typeface="Times New Roman" panose="02020603050405020304" pitchFamily="18" charset="0"/>
              </a:rPr>
              <a:t> </a:t>
            </a:r>
            <a:r>
              <a:rPr lang="en-US" sz="2000" dirty="0" smtClean="0">
                <a:solidFill>
                  <a:srgbClr val="70757A"/>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Các</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bài</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giảng</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được</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cung</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cấp</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miễn</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phí</a:t>
            </a:r>
            <a:r>
              <a:rPr lang="en-US" sz="2000" dirty="0" smtClean="0">
                <a:solidFill>
                  <a:srgbClr val="3C4043"/>
                </a:solidFill>
                <a:latin typeface="Arial" panose="020B0604020202020204" pitchFamily="34" charset="0"/>
                <a:ea typeface="Times New Roman" panose="02020603050405020304" pitchFamily="18" charset="0"/>
              </a:rPr>
              <a:t> </a:t>
            </a:r>
            <a:r>
              <a:rPr lang="en-US" sz="2000" b="1" dirty="0" err="1" smtClean="0">
                <a:solidFill>
                  <a:srgbClr val="52565A"/>
                </a:solidFill>
                <a:latin typeface="Arial" panose="020B0604020202020204" pitchFamily="34" charset="0"/>
                <a:ea typeface="Times New Roman" panose="02020603050405020304" pitchFamily="18" charset="0"/>
              </a:rPr>
              <a:t>cho</a:t>
            </a:r>
            <a:r>
              <a:rPr lang="en-US" sz="2000" b="1" dirty="0" smtClean="0">
                <a:solidFill>
                  <a:srgbClr val="52565A"/>
                </a:solidFill>
                <a:latin typeface="Arial" panose="020B0604020202020204" pitchFamily="34" charset="0"/>
                <a:ea typeface="Times New Roman" panose="02020603050405020304" pitchFamily="18" charset="0"/>
              </a:rPr>
              <a:t> </a:t>
            </a:r>
            <a:r>
              <a:rPr lang="en-US" sz="2000" b="1" dirty="0" err="1" smtClean="0">
                <a:solidFill>
                  <a:srgbClr val="52565A"/>
                </a:solidFill>
                <a:latin typeface="Arial" panose="020B0604020202020204" pitchFamily="34" charset="0"/>
                <a:ea typeface="Times New Roman" panose="02020603050405020304" pitchFamily="18" charset="0"/>
              </a:rPr>
              <a:t>học</a:t>
            </a:r>
            <a:r>
              <a:rPr lang="en-US" sz="2000" b="1" dirty="0" smtClean="0">
                <a:solidFill>
                  <a:srgbClr val="52565A"/>
                </a:solidFill>
                <a:latin typeface="Arial" panose="020B0604020202020204" pitchFamily="34" charset="0"/>
                <a:ea typeface="Times New Roman" panose="02020603050405020304" pitchFamily="18" charset="0"/>
              </a:rPr>
              <a:t> </a:t>
            </a:r>
            <a:r>
              <a:rPr lang="en-US" sz="2000" b="1" dirty="0" err="1" smtClean="0">
                <a:solidFill>
                  <a:srgbClr val="52565A"/>
                </a:solidFill>
                <a:latin typeface="Arial" panose="020B0604020202020204" pitchFamily="34" charset="0"/>
                <a:ea typeface="Times New Roman" panose="02020603050405020304" pitchFamily="18" charset="0"/>
              </a:rPr>
              <a:t>sinh</a:t>
            </a:r>
            <a:r>
              <a:rPr lang="en-US" sz="2000" b="1" dirty="0" smtClean="0">
                <a:solidFill>
                  <a:srgbClr val="52565A"/>
                </a:solidFill>
                <a:latin typeface="Arial" panose="020B0604020202020204" pitchFamily="34" charset="0"/>
                <a:ea typeface="Times New Roman" panose="02020603050405020304" pitchFamily="18" charset="0"/>
              </a:rPr>
              <a:t> </a:t>
            </a:r>
            <a:r>
              <a:rPr lang="en-US" sz="2000" b="1" dirty="0" err="1" smtClean="0">
                <a:solidFill>
                  <a:srgbClr val="52565A"/>
                </a:solidFill>
                <a:latin typeface="Arial" panose="020B0604020202020204" pitchFamily="34" charset="0"/>
                <a:ea typeface="Times New Roman" panose="02020603050405020304" pitchFamily="18" charset="0"/>
              </a:rPr>
              <a:t>tiểu</a:t>
            </a:r>
            <a:r>
              <a:rPr lang="en-US" sz="2000" b="1" dirty="0" smtClean="0">
                <a:solidFill>
                  <a:srgbClr val="52565A"/>
                </a:solidFill>
                <a:latin typeface="Arial" panose="020B0604020202020204" pitchFamily="34" charset="0"/>
                <a:ea typeface="Times New Roman" panose="02020603050405020304" pitchFamily="18" charset="0"/>
              </a:rPr>
              <a:t> </a:t>
            </a:r>
            <a:r>
              <a:rPr lang="en-US" sz="2000" b="1" dirty="0" err="1" smtClean="0">
                <a:solidFill>
                  <a:srgbClr val="52565A"/>
                </a:solidFill>
                <a:latin typeface="Arial" panose="020B0604020202020204" pitchFamily="34" charset="0"/>
                <a:ea typeface="Times New Roman" panose="02020603050405020304" pitchFamily="18" charset="0"/>
              </a:rPr>
              <a:t>học</a:t>
            </a:r>
            <a:r>
              <a:rPr lang="en-US" sz="2000" dirty="0" smtClean="0">
                <a:solidFill>
                  <a:srgbClr val="3C4043"/>
                </a:solidFill>
                <a:latin typeface="Arial" panose="020B0604020202020204" pitchFamily="34" charset="0"/>
                <a:ea typeface="Times New Roman" panose="02020603050405020304" pitchFamily="18" charset="0"/>
              </a:rPr>
              <a:t>, THCS </a:t>
            </a:r>
            <a:r>
              <a:rPr lang="en-US" sz="2000" dirty="0" err="1" smtClean="0">
                <a:solidFill>
                  <a:srgbClr val="3C4043"/>
                </a:solidFill>
                <a:latin typeface="Arial" panose="020B0604020202020204" pitchFamily="34" charset="0"/>
                <a:ea typeface="Times New Roman" panose="02020603050405020304" pitchFamily="18" charset="0"/>
              </a:rPr>
              <a:t>và</a:t>
            </a:r>
            <a:r>
              <a:rPr lang="en-US" sz="2000" dirty="0" smtClean="0">
                <a:solidFill>
                  <a:srgbClr val="3C4043"/>
                </a:solidFill>
                <a:latin typeface="Arial" panose="020B0604020202020204" pitchFamily="34" charset="0"/>
                <a:ea typeface="Times New Roman" panose="02020603050405020304" pitchFamily="18" charset="0"/>
              </a:rPr>
              <a:t> ... “</a:t>
            </a:r>
            <a:r>
              <a:rPr lang="en-US" sz="2000" b="1" dirty="0" err="1" smtClean="0">
                <a:solidFill>
                  <a:srgbClr val="52565A"/>
                </a:solidFill>
                <a:latin typeface="Arial" panose="020B0604020202020204" pitchFamily="34" charset="0"/>
                <a:ea typeface="Times New Roman" panose="02020603050405020304" pitchFamily="18" charset="0"/>
              </a:rPr>
              <a:t>Học</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kỳ</a:t>
            </a:r>
            <a:r>
              <a:rPr lang="en-US" sz="2000" dirty="0" smtClean="0">
                <a:solidFill>
                  <a:srgbClr val="3C4043"/>
                </a:solidFill>
                <a:latin typeface="Arial" panose="020B0604020202020204" pitchFamily="34" charset="0"/>
                <a:ea typeface="Times New Roman" panose="02020603050405020304" pitchFamily="18" charset="0"/>
              </a:rPr>
              <a:t> </a:t>
            </a:r>
            <a:r>
              <a:rPr lang="en-US" sz="2000" b="1" dirty="0" err="1" smtClean="0">
                <a:solidFill>
                  <a:srgbClr val="52565A"/>
                </a:solidFill>
                <a:latin typeface="Arial" panose="020B0604020202020204" pitchFamily="34" charset="0"/>
                <a:ea typeface="Times New Roman" panose="02020603050405020304" pitchFamily="18" charset="0"/>
              </a:rPr>
              <a:t>trực</a:t>
            </a:r>
            <a:r>
              <a:rPr lang="en-US" sz="2000" b="1" dirty="0" smtClean="0">
                <a:solidFill>
                  <a:srgbClr val="52565A"/>
                </a:solidFill>
                <a:latin typeface="Arial" panose="020B0604020202020204" pitchFamily="34" charset="0"/>
                <a:ea typeface="Times New Roman" panose="02020603050405020304" pitchFamily="18" charset="0"/>
              </a:rPr>
              <a:t> </a:t>
            </a:r>
            <a:r>
              <a:rPr lang="en-US" sz="2000" b="1" dirty="0" err="1" smtClean="0">
                <a:solidFill>
                  <a:srgbClr val="52565A"/>
                </a:solidFill>
                <a:latin typeface="Arial" panose="020B0604020202020204" pitchFamily="34" charset="0"/>
                <a:ea typeface="Times New Roman" panose="02020603050405020304" pitchFamily="18" charset="0"/>
              </a:rPr>
              <a:t>tuyến</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sẽ</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được</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triển</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khai</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từ</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hôm</a:t>
            </a:r>
            <a:r>
              <a:rPr lang="en-US" sz="2000" dirty="0" smtClean="0">
                <a:solidFill>
                  <a:srgbClr val="3C4043"/>
                </a:solidFill>
                <a:latin typeface="Arial" panose="020B0604020202020204" pitchFamily="34" charset="0"/>
                <a:ea typeface="Times New Roman" panose="02020603050405020304" pitchFamily="18" charset="0"/>
              </a:rPr>
              <a:t> nay (</a:t>
            </a:r>
            <a:r>
              <a:rPr lang="en-US" sz="2000" dirty="0" err="1" smtClean="0">
                <a:solidFill>
                  <a:srgbClr val="3C4043"/>
                </a:solidFill>
                <a:latin typeface="Arial" panose="020B0604020202020204" pitchFamily="34" charset="0"/>
                <a:ea typeface="Times New Roman" panose="02020603050405020304" pitchFamily="18" charset="0"/>
              </a:rPr>
              <a:t>ngày</a:t>
            </a:r>
            <a:r>
              <a:rPr lang="en-US" sz="2000" dirty="0" smtClean="0">
                <a:solidFill>
                  <a:srgbClr val="3C4043"/>
                </a:solidFill>
                <a:latin typeface="Arial" panose="020B0604020202020204" pitchFamily="34" charset="0"/>
                <a:ea typeface="Times New Roman" panose="02020603050405020304" pitchFamily="18" charset="0"/>
              </a:rPr>
              <a:t> 20/3/2020) </a:t>
            </a:r>
            <a:r>
              <a:rPr lang="en-US" sz="2000" dirty="0" err="1" smtClean="0">
                <a:solidFill>
                  <a:srgbClr val="3C4043"/>
                </a:solidFill>
                <a:latin typeface="Arial" panose="020B0604020202020204" pitchFamily="34" charset="0"/>
                <a:ea typeface="Times New Roman" panose="02020603050405020304" pitchFamily="18" charset="0"/>
              </a:rPr>
              <a:t>và</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tiếp</a:t>
            </a:r>
            <a:r>
              <a:rPr lang="en-US" sz="2000" dirty="0" smtClean="0">
                <a:solidFill>
                  <a:srgbClr val="3C4043"/>
                </a:solidFill>
                <a:latin typeface="Arial" panose="020B0604020202020204" pitchFamily="34" charset="0"/>
                <a:ea typeface="Times New Roman" panose="02020603050405020304" pitchFamily="18" charset="0"/>
              </a:rPr>
              <a:t> ... </a:t>
            </a:r>
            <a:r>
              <a:rPr lang="en-US" sz="2000" dirty="0" err="1" smtClean="0">
                <a:solidFill>
                  <a:srgbClr val="3C4043"/>
                </a:solidFill>
                <a:latin typeface="Arial" panose="020B0604020202020204" pitchFamily="34" charset="0"/>
                <a:ea typeface="Times New Roman" panose="02020603050405020304" pitchFamily="18" charset="0"/>
              </a:rPr>
              <a:t>giảm</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giá</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về</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đường</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truyền</a:t>
            </a:r>
            <a:r>
              <a:rPr lang="en-US" sz="2000" dirty="0" smtClean="0">
                <a:solidFill>
                  <a:srgbClr val="3C4043"/>
                </a:solidFill>
                <a:latin typeface="Arial" panose="020B0604020202020204" pitchFamily="34" charset="0"/>
                <a:ea typeface="Times New Roman" panose="02020603050405020304" pitchFamily="18" charset="0"/>
              </a:rPr>
              <a:t>, </a:t>
            </a:r>
            <a:r>
              <a:rPr lang="en-US" sz="2000" b="1" dirty="0" err="1" smtClean="0">
                <a:solidFill>
                  <a:srgbClr val="52565A"/>
                </a:solidFill>
                <a:latin typeface="Arial" panose="020B0604020202020204" pitchFamily="34" charset="0"/>
                <a:ea typeface="Times New Roman" panose="02020603050405020304" pitchFamily="18" charset="0"/>
              </a:rPr>
              <a:t>phần</a:t>
            </a:r>
            <a:r>
              <a:rPr lang="en-US" sz="2000" b="1" dirty="0" smtClean="0">
                <a:solidFill>
                  <a:srgbClr val="52565A"/>
                </a:solidFill>
                <a:latin typeface="Arial" panose="020B0604020202020204" pitchFamily="34" charset="0"/>
                <a:ea typeface="Times New Roman" panose="02020603050405020304" pitchFamily="18" charset="0"/>
              </a:rPr>
              <a:t> </a:t>
            </a:r>
            <a:r>
              <a:rPr lang="en-US" sz="2000" b="1" dirty="0" err="1" smtClean="0">
                <a:solidFill>
                  <a:srgbClr val="52565A"/>
                </a:solidFill>
                <a:latin typeface="Arial" panose="020B0604020202020204" pitchFamily="34" charset="0"/>
                <a:ea typeface="Times New Roman" panose="02020603050405020304" pitchFamily="18" charset="0"/>
              </a:rPr>
              <a:t>mềm</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kết</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nối</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phát</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miễn</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phí</a:t>
            </a:r>
            <a:r>
              <a:rPr lang="en-US" sz="2000" dirty="0" smtClean="0">
                <a:solidFill>
                  <a:srgbClr val="3C4043"/>
                </a:solidFill>
                <a:latin typeface="Arial" panose="020B0604020202020204" pitchFamily="34" charset="0"/>
                <a:ea typeface="Times New Roman" panose="02020603050405020304" pitchFamily="18" charset="0"/>
              </a:rPr>
              <a:t> </a:t>
            </a:r>
            <a:r>
              <a:rPr lang="en-US" sz="2000" b="1" dirty="0" err="1" smtClean="0">
                <a:solidFill>
                  <a:srgbClr val="52565A"/>
                </a:solidFill>
                <a:latin typeface="Arial" panose="020B0604020202020204" pitchFamily="34" charset="0"/>
                <a:ea typeface="Times New Roman" panose="02020603050405020304" pitchFamily="18" charset="0"/>
              </a:rPr>
              <a:t>cho</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toàn</a:t>
            </a:r>
            <a:r>
              <a:rPr lang="en-US" sz="2000" dirty="0" smtClean="0">
                <a:solidFill>
                  <a:srgbClr val="3C4043"/>
                </a:solidFill>
                <a:latin typeface="Arial" panose="020B0604020202020204" pitchFamily="34" charset="0"/>
                <a:ea typeface="Times New Roman" panose="02020603050405020304" pitchFamily="18" charset="0"/>
              </a:rPr>
              <a:t> </a:t>
            </a:r>
            <a:r>
              <a:rPr lang="en-US" sz="2000" dirty="0" err="1" smtClean="0">
                <a:solidFill>
                  <a:srgbClr val="3C4043"/>
                </a:solidFill>
                <a:latin typeface="Arial" panose="020B0604020202020204" pitchFamily="34" charset="0"/>
                <a:ea typeface="Times New Roman" panose="02020603050405020304" pitchFamily="18" charset="0"/>
              </a:rPr>
              <a:t>bộ</a:t>
            </a:r>
            <a:r>
              <a:rPr lang="en-US" sz="2000" dirty="0" smtClean="0">
                <a:solidFill>
                  <a:srgbClr val="3C4043"/>
                </a:solidFill>
                <a:latin typeface="Arial" panose="020B0604020202020204" pitchFamily="34" charset="0"/>
                <a:ea typeface="Times New Roman" panose="02020603050405020304" pitchFamily="18" charset="0"/>
              </a:rPr>
              <a:t> ...</a:t>
            </a:r>
            <a:endParaRPr lang="en-US" sz="2000" dirty="0" smtClean="0">
              <a:solidFill>
                <a:prstClr val="black"/>
              </a:solidFill>
              <a:latin typeface="Times New Roman" panose="02020603050405020304" pitchFamily="18" charset="0"/>
              <a:ea typeface="Calibri" panose="020F0502020204030204" pitchFamily="34" charset="0"/>
            </a:endParaRPr>
          </a:p>
          <a:p>
            <a:r>
              <a:rPr lang="en-US" sz="2000" dirty="0" smtClean="0">
                <a:solidFill>
                  <a:prstClr val="black"/>
                </a:solidFill>
                <a:latin typeface="Times New Roman" panose="02020603050405020304" pitchFamily="18" charset="0"/>
                <a:ea typeface="Calibri" panose="020F0502020204030204" pitchFamily="34" charset="0"/>
              </a:rPr>
              <a:t> </a:t>
            </a:r>
            <a:endParaRPr lang="en-US" sz="2000" dirty="0">
              <a:solidFill>
                <a:prstClr val="black"/>
              </a:solidFill>
              <a:latin typeface="Times New Roman" panose="02020603050405020304" pitchFamily="18" charset="0"/>
              <a:ea typeface="Calibri" panose="020F0502020204030204" pitchFamily="34" charset="0"/>
            </a:endParaRPr>
          </a:p>
        </p:txBody>
      </p:sp>
      <p:sp>
        <p:nvSpPr>
          <p:cNvPr id="2" name="Rectangle 1"/>
          <p:cNvSpPr/>
          <p:nvPr/>
        </p:nvSpPr>
        <p:spPr>
          <a:xfrm>
            <a:off x="128789" y="3559764"/>
            <a:ext cx="11912957" cy="707886"/>
          </a:xfrm>
          <a:prstGeom prst="rect">
            <a:avLst/>
          </a:prstGeom>
        </p:spPr>
        <p:txBody>
          <a:bodyPr wrap="square">
            <a:spAutoFit/>
          </a:bodyPr>
          <a:lstStyle/>
          <a:p>
            <a:r>
              <a:rPr lang="en-US" sz="2000" dirty="0" err="1">
                <a:solidFill>
                  <a:srgbClr val="757575"/>
                </a:solidFill>
                <a:latin typeface="Arial" panose="020B0604020202020204" pitchFamily="34" charset="0"/>
              </a:rPr>
              <a:t>Nguồn</a:t>
            </a:r>
            <a:r>
              <a:rPr lang="en-US" sz="2000" dirty="0">
                <a:solidFill>
                  <a:srgbClr val="757575"/>
                </a:solidFill>
                <a:latin typeface="Arial" panose="020B0604020202020204" pitchFamily="34" charset="0"/>
              </a:rPr>
              <a:t>: http://danviet.vn/ung-dung/cach-hoc-truc-tuyen-cac-bai-giang-theo-sgk-cho-hoc-sinh-tu-lop-1-den-lop-12-1070275.html</a:t>
            </a:r>
            <a:endParaRPr lang="en-US" sz="2000" dirty="0">
              <a:solidFill>
                <a:prstClr val="black"/>
              </a:solidFill>
            </a:endParaRPr>
          </a:p>
        </p:txBody>
      </p:sp>
    </p:spTree>
    <p:extLst>
      <p:ext uri="{BB962C8B-B14F-4D97-AF65-F5344CB8AC3E}">
        <p14:creationId xmlns:p14="http://schemas.microsoft.com/office/powerpoint/2010/main" val="13351318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546" y="1166843"/>
            <a:ext cx="11874322" cy="2862322"/>
          </a:xfrm>
          <a:prstGeom prst="rect">
            <a:avLst/>
          </a:prstGeom>
        </p:spPr>
        <p:txBody>
          <a:bodyPr wrap="square">
            <a:spAutoFit/>
          </a:bodyPr>
          <a:lstStyle/>
          <a:p>
            <a:pPr algn="just"/>
            <a:r>
              <a:rPr lang="vi-VN" sz="2000" dirty="0">
                <a:solidFill>
                  <a:srgbClr val="000000"/>
                </a:solidFill>
              </a:rPr>
              <a:t>Ngày 18/3, Bộ Giáo dục và Đào tạo đã có công văn gửi Thủ tướng Chính phủ đề xuất các biện pháp, chính sách để ứng phó với dịch Covid-19.</a:t>
            </a:r>
          </a:p>
          <a:p>
            <a:pPr algn="just"/>
            <a:r>
              <a:rPr lang="vi-VN" sz="2000" dirty="0">
                <a:solidFill>
                  <a:srgbClr val="000000"/>
                </a:solidFill>
              </a:rPr>
              <a:t>Trong đó, Bộ Giáo dục và Đào tạo kiến nghị Chính phủ chỉ đạo các nhà mạng, đài phát thanh, truyền hình có chính sách hỗ trợ (miễn phí, giảm giá) về đường truyền, phần mềm kết nối phát miễn phí cho toàn bộ các cơ sở giáo dục để tổ chức dạy, học trực tuyến nhằm hạn chế tập trung đông người mà vẫn truyền đạt được kiến thức cho người học.</a:t>
            </a:r>
          </a:p>
          <a:p>
            <a:pPr algn="just"/>
            <a:r>
              <a:rPr lang="vi-VN" sz="2000" dirty="0">
                <a:solidFill>
                  <a:srgbClr val="000000"/>
                </a:solidFill>
              </a:rPr>
              <a:t>Bộ Giáo dục và Đào tạo cũng kiến nghị Chính phủ xem xét bổ sung nguồn vốn hỗ trợ các Sở Giáo dục và Đào tạo tổ chức xây dựng bài giảng điện tử, trực tuyến dùng chung nhằm khuyến khích, đa dạng phương pháp giảng dạy hiện đại, phù hợp với điều kiện dịch bệnh và nâng cao hiệu quả giảng dạy.</a:t>
            </a:r>
          </a:p>
        </p:txBody>
      </p:sp>
    </p:spTree>
    <p:extLst>
      <p:ext uri="{BB962C8B-B14F-4D97-AF65-F5344CB8AC3E}">
        <p14:creationId xmlns:p14="http://schemas.microsoft.com/office/powerpoint/2010/main" val="39480190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1668" y="1166842"/>
            <a:ext cx="11900078" cy="3170099"/>
          </a:xfrm>
          <a:prstGeom prst="rect">
            <a:avLst/>
          </a:prstGeom>
        </p:spPr>
        <p:txBody>
          <a:bodyPr wrap="square">
            <a:spAutoFit/>
          </a:bodyPr>
          <a:lstStyle/>
          <a:p>
            <a:r>
              <a:rPr lang="vi-VN" sz="2000" b="1" dirty="0"/>
              <a:t>Cách học trực tuyến các bài giảng theo SGK cho học sinh từ lớp 1 đến lớp 12</a:t>
            </a:r>
          </a:p>
          <a:p>
            <a:r>
              <a:rPr lang="vi-VN" sz="2000" dirty="0">
                <a:solidFill>
                  <a:srgbClr val="999999"/>
                </a:solidFill>
              </a:rPr>
              <a:t>Thứ Sáu, ngày 20/03/2020 10:00 AM (GMT+7)</a:t>
            </a:r>
          </a:p>
          <a:p>
            <a:pPr algn="r"/>
            <a:r>
              <a:rPr lang="vi-VN" sz="2000" dirty="0">
                <a:solidFill>
                  <a:srgbClr val="0000FF"/>
                </a:solidFill>
                <a:hlinkClick r:id="rId2" tooltip="Chia sẻ trên Fanpage"/>
              </a:rPr>
              <a:t> </a:t>
            </a:r>
            <a:endParaRPr lang="vi-VN" sz="2000" dirty="0">
              <a:solidFill>
                <a:srgbClr val="000000"/>
              </a:solidFill>
            </a:endParaRPr>
          </a:p>
          <a:p>
            <a:r>
              <a:rPr lang="vi-VN" sz="2000" b="1" dirty="0">
                <a:solidFill>
                  <a:srgbClr val="000000"/>
                </a:solidFill>
              </a:rPr>
              <a:t>Các bài giảng được cung cấp miễn phí cho học sinh tiểu học, THCS và THPT theo dõi.</a:t>
            </a:r>
          </a:p>
          <a:p>
            <a:r>
              <a:rPr lang="vi-VN" sz="2000" dirty="0">
                <a:solidFill>
                  <a:srgbClr val="000000"/>
                </a:solidFill>
              </a:rPr>
              <a:t>Sự kiện: </a:t>
            </a:r>
            <a:r>
              <a:rPr lang="vi-VN" sz="2000" u="sng" dirty="0">
                <a:solidFill>
                  <a:srgbClr val="378B36"/>
                </a:solidFill>
                <a:hlinkClick r:id="rId3" tooltip="Công nghệ"/>
              </a:rPr>
              <a:t>Công nghệ</a:t>
            </a:r>
            <a:endParaRPr lang="vi-VN" sz="2000" dirty="0">
              <a:solidFill>
                <a:srgbClr val="000000"/>
              </a:solidFill>
            </a:endParaRPr>
          </a:p>
          <a:p>
            <a:r>
              <a:rPr lang="vi-VN" sz="2000" dirty="0">
                <a:solidFill>
                  <a:srgbClr val="000000"/>
                </a:solidFill>
              </a:rPr>
              <a:t>Trước diễn biến phức tạp của dịch Covid-19 và chỉ đạo của Bộ Giáo dục và Đào tạo về việc tăng cường dạy học qua </a:t>
            </a:r>
            <a:r>
              <a:rPr lang="vi-VN" sz="2000" dirty="0">
                <a:solidFill>
                  <a:srgbClr val="0000FF"/>
                </a:solidFill>
                <a:hlinkClick r:id="rId4" tooltip="internet"/>
              </a:rPr>
              <a:t>internet</a:t>
            </a:r>
            <a:r>
              <a:rPr lang="vi-VN" sz="2000" dirty="0">
                <a:solidFill>
                  <a:srgbClr val="000000"/>
                </a:solidFill>
              </a:rPr>
              <a:t>, trên truyền hình, chương trình “Học kỳ trực tuyến” vừa được Kiến Guru thực hiện nhằm cung cấp nội dung học tập miễn phí cho học sinh toàn quốc. Tại đây, học sinh sẽ tìm thấy bài giảng các môn học của các khối lớp từ 1 đến 12 phát sóng theo lịch livestream cố định, được xây dựng bám sát chương trình giáo dục hiện hành của Bộ Giáo dục và Đào tạo.</a:t>
            </a:r>
          </a:p>
        </p:txBody>
      </p:sp>
    </p:spTree>
    <p:extLst>
      <p:ext uri="{BB962C8B-B14F-4D97-AF65-F5344CB8AC3E}">
        <p14:creationId xmlns:p14="http://schemas.microsoft.com/office/powerpoint/2010/main" val="11370772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546" y="1582341"/>
            <a:ext cx="11887200" cy="2246769"/>
          </a:xfrm>
          <a:prstGeom prst="rect">
            <a:avLst/>
          </a:prstGeom>
        </p:spPr>
        <p:txBody>
          <a:bodyPr wrap="square">
            <a:spAutoFit/>
          </a:bodyPr>
          <a:lstStyle/>
          <a:p>
            <a:r>
              <a:rPr lang="vi-VN" sz="2000" dirty="0">
                <a:solidFill>
                  <a:srgbClr val="000000"/>
                </a:solidFill>
              </a:rPr>
              <a:t>“Học kỳ trực tuyến” sẽ được triển khai từ hôm nay (ngày 20/3/2020) và tiếp tục cho đến khi các tỉnh thành trên cả nước thông báo cho học sinh đi học trở lại. “Học kỳ trực tuyến” áp dụng cho các môn học bao gồm Toán học, Ngữ văn, tiếng Anh, Vật lý, Hoá học, Sinh học, Lịch sử, Địa lý, Giáo dục công dân đối với bậc trung học và các môn Toán học, tiếng Việt, tiếng Anh, Khoa học, Tự nhiên - Xã hội, Lịch sử - Địa lý, và Đạo đức đối với bậc Tiểu học. Trong đó, nội dung gói học tập được xây dựng bắt đầu từ tuần học thứ 20 (tương ứng phần kiến thức mà học sinh sẽ được học tại trường sau thời điểm nghỉ Tết Nguyên đán Canh Tý 2020), riêng khối 9 và khối 12 bắt đầu học từ tuần 22.</a:t>
            </a:r>
            <a:endParaRPr lang="en-US" sz="2000" dirty="0"/>
          </a:p>
        </p:txBody>
      </p:sp>
    </p:spTree>
    <p:extLst>
      <p:ext uri="{BB962C8B-B14F-4D97-AF65-F5344CB8AC3E}">
        <p14:creationId xmlns:p14="http://schemas.microsoft.com/office/powerpoint/2010/main" val="32362517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546" y="1443841"/>
            <a:ext cx="11887200" cy="3170099"/>
          </a:xfrm>
          <a:prstGeom prst="rect">
            <a:avLst/>
          </a:prstGeom>
        </p:spPr>
        <p:txBody>
          <a:bodyPr wrap="square">
            <a:spAutoFit/>
          </a:bodyPr>
          <a:lstStyle/>
          <a:p>
            <a:r>
              <a:rPr lang="vi-VN" sz="2000" i="1" dirty="0">
                <a:solidFill>
                  <a:srgbClr val="000000"/>
                </a:solidFill>
              </a:rPr>
              <a:t>Cách thức đăng ký:</a:t>
            </a:r>
            <a:endParaRPr lang="vi-VN" sz="2000" dirty="0">
              <a:solidFill>
                <a:srgbClr val="000000"/>
              </a:solidFill>
            </a:endParaRPr>
          </a:p>
          <a:p>
            <a:r>
              <a:rPr lang="vi-VN" sz="2000" dirty="0">
                <a:solidFill>
                  <a:srgbClr val="000000"/>
                </a:solidFill>
              </a:rPr>
              <a:t>- Tải miễn phí ứng dụng Kiến Guru trên App Store hoặc Google Play.</a:t>
            </a:r>
          </a:p>
          <a:p>
            <a:r>
              <a:rPr lang="vi-VN" sz="2000" dirty="0">
                <a:solidFill>
                  <a:srgbClr val="000000"/>
                </a:solidFill>
              </a:rPr>
              <a:t>- Đăng ký tài khoản (email, số điện thoại và lựa chọn khối lớp tương ứng với trình độ hiện tại của học sinh).</a:t>
            </a:r>
          </a:p>
          <a:p>
            <a:r>
              <a:rPr lang="vi-VN" sz="2000" dirty="0">
                <a:solidFill>
                  <a:srgbClr val="000000"/>
                </a:solidFill>
              </a:rPr>
              <a:t>- Nhấp vào biểu tượng chương trình “Học kỳ trực tuyến” trên ứng dụng để xem lịch học.</a:t>
            </a:r>
          </a:p>
          <a:p>
            <a:r>
              <a:rPr lang="vi-VN" sz="2000" dirty="0">
                <a:solidFill>
                  <a:srgbClr val="000000"/>
                </a:solidFill>
              </a:rPr>
              <a:t>- Mở ứng dụng để theo dõi bài học miễn phí.</a:t>
            </a:r>
          </a:p>
          <a:p>
            <a:r>
              <a:rPr lang="vi-VN" sz="2000" dirty="0">
                <a:solidFill>
                  <a:srgbClr val="000000"/>
                </a:solidFill>
              </a:rPr>
              <a:t>Đi vào hoạt động từ 4/2019 và chính thức ra mắt từ 9/2019, Kiến Guru là một thành viên của Ruangguru - một trong những startup về giáo dục lớn nhất hiện nay tại Indonesia và đã có mặt tại Singapore, Indonesia, Việt Nam với hơn 15 triệu học sinh đăng ký và hệ thống 300.000 giáo viên cộng tác.</a:t>
            </a:r>
          </a:p>
        </p:txBody>
      </p:sp>
    </p:spTree>
    <p:extLst>
      <p:ext uri="{BB962C8B-B14F-4D97-AF65-F5344CB8AC3E}">
        <p14:creationId xmlns:p14="http://schemas.microsoft.com/office/powerpoint/2010/main" val="24865661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41668" y="132897"/>
            <a:ext cx="11900078" cy="101566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err="1" smtClean="0">
                <a:ln>
                  <a:noFill/>
                </a:ln>
                <a:solidFill>
                  <a:srgbClr val="000000"/>
                </a:solidFill>
                <a:effectLst/>
                <a:cs typeface="Arial" panose="020B0604020202020204" pitchFamily="34" charset="0"/>
              </a:rPr>
              <a:t>Lịch</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học</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cụ</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thể</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của</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từng</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khối</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lớp</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học</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từ</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tuần</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thứ</a:t>
            </a:r>
            <a:r>
              <a:rPr kumimoji="0" lang="en-US" altLang="en-US" sz="2000" b="1" i="0" u="none" strike="noStrike" cap="none" normalizeH="0" baseline="0" dirty="0" smtClean="0">
                <a:ln>
                  <a:noFill/>
                </a:ln>
                <a:solidFill>
                  <a:srgbClr val="000000"/>
                </a:solidFill>
                <a:effectLst/>
                <a:cs typeface="Arial" panose="020B0604020202020204" pitchFamily="34" charset="0"/>
              </a:rPr>
              <a:t> 20 </a:t>
            </a:r>
            <a:r>
              <a:rPr kumimoji="0" lang="en-US" altLang="en-US" sz="2000" b="1" i="0" u="none" strike="noStrike" cap="none" normalizeH="0" baseline="0" dirty="0" err="1" smtClean="0">
                <a:ln>
                  <a:noFill/>
                </a:ln>
                <a:solidFill>
                  <a:srgbClr val="000000"/>
                </a:solidFill>
                <a:effectLst/>
                <a:cs typeface="Arial" panose="020B0604020202020204" pitchFamily="34" charset="0"/>
              </a:rPr>
              <a:t>theo</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chương</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trình</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của</a:t>
            </a:r>
            <a:r>
              <a:rPr kumimoji="0" lang="en-US" altLang="en-US" sz="2000" b="1" i="0" u="none" strike="noStrike" cap="none" normalizeH="0" baseline="0" dirty="0" smtClean="0">
                <a:ln>
                  <a:noFill/>
                </a:ln>
                <a:solidFill>
                  <a:srgbClr val="000000"/>
                </a:solidFill>
                <a:effectLst/>
                <a:cs typeface="Arial" panose="020B0604020202020204" pitchFamily="34" charset="0"/>
              </a:rPr>
              <a:t> SGK,</a:t>
            </a:r>
            <a:endParaRPr kumimoji="0" lang="vi-VN" altLang="en-US" sz="2000" b="1" i="0" u="none" strike="noStrike" cap="none" normalizeH="0" baseline="0" dirty="0" smtClean="0">
              <a:ln>
                <a:noFill/>
              </a:ln>
              <a:solidFill>
                <a:srgbClr val="000000"/>
              </a:solidFill>
              <a:effectLst/>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riêng</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lớp</a:t>
            </a:r>
            <a:r>
              <a:rPr kumimoji="0" lang="en-US" altLang="en-US" sz="2000" b="1" i="0" u="none" strike="noStrike" cap="none" normalizeH="0" baseline="0" dirty="0" smtClean="0">
                <a:ln>
                  <a:noFill/>
                </a:ln>
                <a:solidFill>
                  <a:srgbClr val="000000"/>
                </a:solidFill>
                <a:effectLst/>
                <a:cs typeface="Arial" panose="020B0604020202020204" pitchFamily="34" charset="0"/>
              </a:rPr>
              <a:t> 9 </a:t>
            </a:r>
            <a:r>
              <a:rPr kumimoji="0" lang="en-US" altLang="en-US" sz="2000" b="1" i="0" u="none" strike="noStrike" cap="none" normalizeH="0" baseline="0" dirty="0" err="1" smtClean="0">
                <a:ln>
                  <a:noFill/>
                </a:ln>
                <a:solidFill>
                  <a:srgbClr val="000000"/>
                </a:solidFill>
                <a:effectLst/>
                <a:cs typeface="Arial" panose="020B0604020202020204" pitchFamily="34" charset="0"/>
              </a:rPr>
              <a:t>và</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lớp</a:t>
            </a:r>
            <a:r>
              <a:rPr kumimoji="0" lang="en-US" altLang="en-US" sz="2000" b="1" i="0" u="none" strike="noStrike" cap="none" normalizeH="0" baseline="0" dirty="0" smtClean="0">
                <a:ln>
                  <a:noFill/>
                </a:ln>
                <a:solidFill>
                  <a:srgbClr val="000000"/>
                </a:solidFill>
                <a:effectLst/>
                <a:cs typeface="Arial" panose="020B0604020202020204" pitchFamily="34" charset="0"/>
              </a:rPr>
              <a:t> 12 </a:t>
            </a:r>
            <a:r>
              <a:rPr kumimoji="0" lang="en-US" altLang="en-US" sz="2000" b="1" i="0" u="none" strike="noStrike" cap="none" normalizeH="0" baseline="0" dirty="0" err="1" smtClean="0">
                <a:ln>
                  <a:noFill/>
                </a:ln>
                <a:solidFill>
                  <a:srgbClr val="000000"/>
                </a:solidFill>
                <a:effectLst/>
                <a:cs typeface="Arial" panose="020B0604020202020204" pitchFamily="34" charset="0"/>
              </a:rPr>
              <a:t>từ</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tuần</a:t>
            </a:r>
            <a:r>
              <a:rPr kumimoji="0" lang="en-US" altLang="en-US" sz="2000" b="1" i="0" u="none" strike="noStrike" cap="none" normalizeH="0" baseline="0" dirty="0" smtClean="0">
                <a:ln>
                  <a:noFill/>
                </a:ln>
                <a:solidFill>
                  <a:srgbClr val="000000"/>
                </a:solidFill>
                <a:effectLst/>
                <a:cs typeface="Arial" panose="020B0604020202020204" pitchFamily="34" charset="0"/>
              </a:rPr>
              <a:t> 22, </a:t>
            </a:r>
            <a:r>
              <a:rPr kumimoji="0" lang="en-US" altLang="en-US" sz="2000" b="1" i="0" u="none" strike="noStrike" cap="none" normalizeH="0" baseline="0" dirty="0" err="1" smtClean="0">
                <a:ln>
                  <a:noFill/>
                </a:ln>
                <a:solidFill>
                  <a:srgbClr val="000000"/>
                </a:solidFill>
                <a:effectLst/>
                <a:cs typeface="Arial" panose="020B0604020202020204" pitchFamily="34" charset="0"/>
              </a:rPr>
              <a:t>tính</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từ</a:t>
            </a:r>
            <a:r>
              <a:rPr kumimoji="0" lang="en-US" altLang="en-US" sz="2000" b="1" i="0" u="none" strike="noStrike" cap="none" normalizeH="0" baseline="0" dirty="0" smtClean="0">
                <a:ln>
                  <a:noFill/>
                </a:ln>
                <a:solidFill>
                  <a:srgbClr val="000000"/>
                </a:solidFill>
                <a:effectLst/>
                <a:cs typeface="Arial" panose="020B0604020202020204" pitchFamily="34" charset="0"/>
              </a:rPr>
              <a:t> </a:t>
            </a:r>
            <a:r>
              <a:rPr kumimoji="0" lang="en-US" altLang="en-US" sz="2000" b="1" i="0" u="none" strike="noStrike" cap="none" normalizeH="0" baseline="0" dirty="0" err="1" smtClean="0">
                <a:ln>
                  <a:noFill/>
                </a:ln>
                <a:solidFill>
                  <a:srgbClr val="000000"/>
                </a:solidFill>
                <a:effectLst/>
                <a:cs typeface="Arial" panose="020B0604020202020204" pitchFamily="34" charset="0"/>
              </a:rPr>
              <a:t>ngày</a:t>
            </a:r>
            <a:r>
              <a:rPr kumimoji="0" lang="en-US" altLang="en-US" sz="2000" b="1" i="0" u="none" strike="noStrike" cap="none" normalizeH="0" baseline="0" dirty="0" smtClean="0">
                <a:ln>
                  <a:noFill/>
                </a:ln>
                <a:solidFill>
                  <a:srgbClr val="000000"/>
                </a:solidFill>
                <a:effectLst/>
                <a:cs typeface="Arial" panose="020B0604020202020204" pitchFamily="34" charset="0"/>
              </a:rPr>
              <a:t> 20/3):</a:t>
            </a:r>
            <a:endParaRPr kumimoji="0" lang="en-US" altLang="en-US" sz="20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000000"/>
                </a:solidFill>
                <a:effectLst/>
                <a:cs typeface="Arial" panose="020B0604020202020204" pitchFamily="34" charset="0"/>
              </a:rPr>
              <a:t>  </a:t>
            </a:r>
          </a:p>
        </p:txBody>
      </p:sp>
      <p:pic>
        <p:nvPicPr>
          <p:cNvPr id="1026" name="Picture 2" descr="Cách học trực tuyến các bài giảng theo SGK cho học sinh từ lớp 1 đến lớp 12 -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668" y="1313647"/>
            <a:ext cx="11900078" cy="5373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5808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ách học trực tuyến các bài giảng theo SGK cho học sinh từ lớp 1 đến lớp 12 -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4" y="1369657"/>
            <a:ext cx="11886171" cy="531276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3"/>
          <a:stretch>
            <a:fillRect/>
          </a:stretch>
        </p:blipFill>
        <p:spPr>
          <a:xfrm>
            <a:off x="145788" y="103197"/>
            <a:ext cx="11900423" cy="1036410"/>
          </a:xfrm>
          <a:prstGeom prst="rect">
            <a:avLst/>
          </a:prstGeom>
        </p:spPr>
      </p:pic>
    </p:spTree>
    <p:extLst>
      <p:ext uri="{BB962C8B-B14F-4D97-AF65-F5344CB8AC3E}">
        <p14:creationId xmlns:p14="http://schemas.microsoft.com/office/powerpoint/2010/main" val="4893300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ách học trực tuyến các bài giảng theo SGK cho học sinh từ lớp 1 đến lớp 12 -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4" y="991673"/>
            <a:ext cx="11886171" cy="5769538"/>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3"/>
          <a:stretch>
            <a:fillRect/>
          </a:stretch>
        </p:blipFill>
        <p:spPr>
          <a:xfrm>
            <a:off x="145788" y="116079"/>
            <a:ext cx="11900423" cy="643776"/>
          </a:xfrm>
          <a:prstGeom prst="rect">
            <a:avLst/>
          </a:prstGeom>
        </p:spPr>
      </p:pic>
    </p:spTree>
    <p:extLst>
      <p:ext uri="{BB962C8B-B14F-4D97-AF65-F5344CB8AC3E}">
        <p14:creationId xmlns:p14="http://schemas.microsoft.com/office/powerpoint/2010/main" val="10848266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245</Words>
  <Application>Microsoft Office PowerPoint</Application>
  <PresentationFormat>Widescreen</PresentationFormat>
  <Paragraphs>39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HHH</dc:creator>
  <cp:lastModifiedBy>HHH</cp:lastModifiedBy>
  <cp:revision>10</cp:revision>
  <dcterms:created xsi:type="dcterms:W3CDTF">2020-03-23T11:02:08Z</dcterms:created>
  <dcterms:modified xsi:type="dcterms:W3CDTF">2020-03-23T11:51:10Z</dcterms:modified>
</cp:coreProperties>
</file>